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5" r:id="rId5"/>
  </p:sldMasterIdLst>
  <p:notesMasterIdLst>
    <p:notesMasterId r:id="rId59"/>
  </p:notesMasterIdLst>
  <p:handoutMasterIdLst>
    <p:handoutMasterId r:id="rId60"/>
  </p:handoutMasterIdLst>
  <p:sldIdLst>
    <p:sldId id="272" r:id="rId6"/>
    <p:sldId id="487" r:id="rId7"/>
    <p:sldId id="478" r:id="rId8"/>
    <p:sldId id="526" r:id="rId9"/>
    <p:sldId id="479" r:id="rId10"/>
    <p:sldId id="488" r:id="rId11"/>
    <p:sldId id="514" r:id="rId12"/>
    <p:sldId id="489" r:id="rId13"/>
    <p:sldId id="513" r:id="rId14"/>
    <p:sldId id="490" r:id="rId15"/>
    <p:sldId id="491" r:id="rId16"/>
    <p:sldId id="506" r:id="rId17"/>
    <p:sldId id="507" r:id="rId18"/>
    <p:sldId id="508" r:id="rId19"/>
    <p:sldId id="525" r:id="rId20"/>
    <p:sldId id="504" r:id="rId21"/>
    <p:sldId id="482" r:id="rId22"/>
    <p:sldId id="492" r:id="rId23"/>
    <p:sldId id="493" r:id="rId24"/>
    <p:sldId id="494" r:id="rId25"/>
    <p:sldId id="481" r:id="rId26"/>
    <p:sldId id="510" r:id="rId27"/>
    <p:sldId id="517" r:id="rId28"/>
    <p:sldId id="518" r:id="rId29"/>
    <p:sldId id="519" r:id="rId30"/>
    <p:sldId id="520" r:id="rId31"/>
    <p:sldId id="535" r:id="rId32"/>
    <p:sldId id="536" r:id="rId33"/>
    <p:sldId id="539" r:id="rId34"/>
    <p:sldId id="537" r:id="rId35"/>
    <p:sldId id="538" r:id="rId36"/>
    <p:sldId id="516" r:id="rId37"/>
    <p:sldId id="515" r:id="rId38"/>
    <p:sldId id="521" r:id="rId39"/>
    <p:sldId id="483" r:id="rId40"/>
    <p:sldId id="495" r:id="rId41"/>
    <p:sldId id="496" r:id="rId42"/>
    <p:sldId id="527" r:id="rId43"/>
    <p:sldId id="528" r:id="rId44"/>
    <p:sldId id="522" r:id="rId45"/>
    <p:sldId id="523" r:id="rId46"/>
    <p:sldId id="524" r:id="rId47"/>
    <p:sldId id="509" r:id="rId48"/>
    <p:sldId id="486" r:id="rId49"/>
    <p:sldId id="505" r:id="rId50"/>
    <p:sldId id="503" r:id="rId51"/>
    <p:sldId id="476" r:id="rId52"/>
    <p:sldId id="529" r:id="rId53"/>
    <p:sldId id="530" r:id="rId54"/>
    <p:sldId id="531" r:id="rId55"/>
    <p:sldId id="532" r:id="rId56"/>
    <p:sldId id="533" r:id="rId57"/>
    <p:sldId id="534" r:id="rId58"/>
  </p:sldIdLst>
  <p:sldSz cx="9906000" cy="6858000" type="A4"/>
  <p:notesSz cx="7099300" cy="1023461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6666"/>
    <a:srgbClr val="0061A1"/>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autoAdjust="0"/>
    <p:restoredTop sz="94640" autoAdjust="0"/>
  </p:normalViewPr>
  <p:slideViewPr>
    <p:cSldViewPr>
      <p:cViewPr varScale="1">
        <p:scale>
          <a:sx n="108" d="100"/>
          <a:sy n="108" d="100"/>
        </p:scale>
        <p:origin x="1446" y="108"/>
      </p:cViewPr>
      <p:guideLst>
        <p:guide orient="horz" pos="2160"/>
        <p:guide pos="3120"/>
      </p:guideLst>
    </p:cSldViewPr>
  </p:slideViewPr>
  <p:outlineViewPr>
    <p:cViewPr>
      <p:scale>
        <a:sx n="33" d="100"/>
        <a:sy n="33" d="100"/>
      </p:scale>
      <p:origin x="0" y="1506"/>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ED7453-A0F6-4E7D-8E4E-776667335B9A}" type="doc">
      <dgm:prSet loTypeId="urn:microsoft.com/office/officeart/2005/8/layout/hProcess9" loCatId="process" qsTypeId="urn:microsoft.com/office/officeart/2005/8/quickstyle/simple1" qsCatId="simple" csTypeId="urn:microsoft.com/office/officeart/2005/8/colors/accent3_2" csCatId="accent3" phldr="1"/>
      <dgm:spPr/>
      <dgm:t>
        <a:bodyPr/>
        <a:lstStyle/>
        <a:p>
          <a:endParaRPr lang="fi-FI"/>
        </a:p>
      </dgm:t>
    </dgm:pt>
    <dgm:pt modelId="{17C49296-C148-4711-A5A2-782BE5A74B2C}">
      <dgm:prSet/>
      <dgm:spPr/>
      <dgm:t>
        <a:bodyPr/>
        <a:lstStyle/>
        <a:p>
          <a:pPr rtl="0"/>
          <a:r>
            <a:rPr lang="fi-FI" dirty="0"/>
            <a:t>Taloyhtiön hallitus päättää antaa  osakkaalle /  asukkaalle varoituksen</a:t>
          </a:r>
        </a:p>
      </dgm:t>
    </dgm:pt>
    <dgm:pt modelId="{E25C437F-8D9D-40F1-9A60-4B3AFA657D02}" type="parTrans" cxnId="{99517414-915D-4CD8-A817-2F4B5EF827ED}">
      <dgm:prSet/>
      <dgm:spPr/>
      <dgm:t>
        <a:bodyPr/>
        <a:lstStyle/>
        <a:p>
          <a:endParaRPr lang="fi-FI"/>
        </a:p>
      </dgm:t>
    </dgm:pt>
    <dgm:pt modelId="{033F2C0F-6125-45BF-9783-3B21CA1F5228}" type="sibTrans" cxnId="{99517414-915D-4CD8-A817-2F4B5EF827ED}">
      <dgm:prSet/>
      <dgm:spPr/>
      <dgm:t>
        <a:bodyPr/>
        <a:lstStyle/>
        <a:p>
          <a:endParaRPr lang="fi-FI"/>
        </a:p>
      </dgm:t>
    </dgm:pt>
    <dgm:pt modelId="{420F4176-7D7C-482C-8E1F-96B6C0E41BA6}">
      <dgm:prSet/>
      <dgm:spPr/>
      <dgm:t>
        <a:bodyPr/>
        <a:lstStyle/>
        <a:p>
          <a:pPr rtl="0"/>
          <a:r>
            <a:rPr lang="fi-FI" dirty="0"/>
            <a:t>Isännöitsijä laatii kirjallisen varoituksen</a:t>
          </a:r>
        </a:p>
      </dgm:t>
    </dgm:pt>
    <dgm:pt modelId="{C2D37FA0-6F50-4DA3-B618-3BDF55DAAC3E}" type="parTrans" cxnId="{C9E1EE88-41ED-4275-BFA4-89E4BC4F05FE}">
      <dgm:prSet/>
      <dgm:spPr/>
      <dgm:t>
        <a:bodyPr/>
        <a:lstStyle/>
        <a:p>
          <a:endParaRPr lang="fi-FI"/>
        </a:p>
      </dgm:t>
    </dgm:pt>
    <dgm:pt modelId="{FE779660-2BBF-4EE2-9CAE-E81939B63870}" type="sibTrans" cxnId="{C9E1EE88-41ED-4275-BFA4-89E4BC4F05FE}">
      <dgm:prSet/>
      <dgm:spPr/>
      <dgm:t>
        <a:bodyPr/>
        <a:lstStyle/>
        <a:p>
          <a:endParaRPr lang="fi-FI"/>
        </a:p>
      </dgm:t>
    </dgm:pt>
    <dgm:pt modelId="{243DB6FD-BED4-41B4-9FEA-F22478C828B5}">
      <dgm:prSet/>
      <dgm:spPr/>
      <dgm:t>
        <a:bodyPr/>
        <a:lstStyle/>
        <a:p>
          <a:pPr rtl="0"/>
          <a:r>
            <a:rPr lang="fi-FI" dirty="0"/>
            <a:t>Varoitus annetaan tiedoksi</a:t>
          </a:r>
        </a:p>
      </dgm:t>
    </dgm:pt>
    <dgm:pt modelId="{FAD6E9B1-1F56-4E8B-A273-C40D7AF88F69}" type="parTrans" cxnId="{346E9B7B-7540-4F96-B1D5-F5C172742FC6}">
      <dgm:prSet/>
      <dgm:spPr/>
      <dgm:t>
        <a:bodyPr/>
        <a:lstStyle/>
        <a:p>
          <a:endParaRPr lang="fi-FI"/>
        </a:p>
      </dgm:t>
    </dgm:pt>
    <dgm:pt modelId="{1B54798C-9385-4B19-9E20-BFCF1631F7D5}" type="sibTrans" cxnId="{346E9B7B-7540-4F96-B1D5-F5C172742FC6}">
      <dgm:prSet/>
      <dgm:spPr/>
      <dgm:t>
        <a:bodyPr/>
        <a:lstStyle/>
        <a:p>
          <a:endParaRPr lang="fi-FI"/>
        </a:p>
      </dgm:t>
    </dgm:pt>
    <dgm:pt modelId="{7EAF0C5D-8E3F-4420-8F7D-FD2567CFF27C}">
      <dgm:prSet/>
      <dgm:spPr/>
      <dgm:t>
        <a:bodyPr/>
        <a:lstStyle/>
        <a:p>
          <a:pPr rtl="0"/>
          <a:r>
            <a:rPr lang="fi-FI" dirty="0"/>
            <a:t>Jos ei oikaisua, yhtiökokous koolle päättämään </a:t>
          </a:r>
          <a:r>
            <a:rPr lang="fi-FI" dirty="0" err="1"/>
            <a:t>hallintaanotosta</a:t>
          </a:r>
          <a:endParaRPr lang="fi-FI" dirty="0"/>
        </a:p>
      </dgm:t>
    </dgm:pt>
    <dgm:pt modelId="{555E98B2-42A9-42D9-8CD1-BCBDA9825810}" type="parTrans" cxnId="{3B1F4FDB-EAC2-4E15-80DF-8BB6F01D4FCD}">
      <dgm:prSet/>
      <dgm:spPr/>
      <dgm:t>
        <a:bodyPr/>
        <a:lstStyle/>
        <a:p>
          <a:endParaRPr lang="fi-FI"/>
        </a:p>
      </dgm:t>
    </dgm:pt>
    <dgm:pt modelId="{A41DA2B0-6CE4-412E-A345-2184B81458C1}" type="sibTrans" cxnId="{3B1F4FDB-EAC2-4E15-80DF-8BB6F01D4FCD}">
      <dgm:prSet/>
      <dgm:spPr/>
      <dgm:t>
        <a:bodyPr/>
        <a:lstStyle/>
        <a:p>
          <a:endParaRPr lang="fi-FI"/>
        </a:p>
      </dgm:t>
    </dgm:pt>
    <dgm:pt modelId="{933F64EE-E530-4098-A3CC-FA746D51F092}">
      <dgm:prSet/>
      <dgm:spPr/>
      <dgm:t>
        <a:bodyPr/>
        <a:lstStyle/>
        <a:p>
          <a:pPr rtl="0"/>
          <a:r>
            <a:rPr lang="fi-FI" dirty="0"/>
            <a:t>Yhtiökokouspäätöksen tiedoksianto (60 pv päätöksestä)</a:t>
          </a:r>
          <a:endParaRPr lang="fi-FI" b="1" dirty="0"/>
        </a:p>
      </dgm:t>
    </dgm:pt>
    <dgm:pt modelId="{12D36359-79CB-461B-BFD7-C9796A9A470A}" type="parTrans" cxnId="{0F317870-C7EB-440C-81DE-7F902DA69B8C}">
      <dgm:prSet/>
      <dgm:spPr/>
      <dgm:t>
        <a:bodyPr/>
        <a:lstStyle/>
        <a:p>
          <a:endParaRPr lang="fi-FI"/>
        </a:p>
      </dgm:t>
    </dgm:pt>
    <dgm:pt modelId="{9F6DF9C7-4963-41BF-95D6-C06502302178}" type="sibTrans" cxnId="{0F317870-C7EB-440C-81DE-7F902DA69B8C}">
      <dgm:prSet/>
      <dgm:spPr/>
      <dgm:t>
        <a:bodyPr/>
        <a:lstStyle/>
        <a:p>
          <a:endParaRPr lang="fi-FI"/>
        </a:p>
      </dgm:t>
    </dgm:pt>
    <dgm:pt modelId="{C7971DD2-D143-48B8-A7B5-5D9489610914}">
      <dgm:prSet/>
      <dgm:spPr/>
      <dgm:t>
        <a:bodyPr/>
        <a:lstStyle/>
        <a:p>
          <a:pPr rtl="0"/>
          <a:r>
            <a:rPr lang="fi-FI" dirty="0"/>
            <a:t>Moiteoikeus </a:t>
          </a:r>
          <a:r>
            <a:rPr lang="fi-FI" dirty="0" err="1"/>
            <a:t>kanneteitse</a:t>
          </a:r>
          <a:r>
            <a:rPr lang="fi-FI" dirty="0"/>
            <a:t> (30 pv tiedoksiannosta)</a:t>
          </a:r>
          <a:endParaRPr lang="fi-FI" b="1" dirty="0"/>
        </a:p>
      </dgm:t>
    </dgm:pt>
    <dgm:pt modelId="{0D380C0B-2730-4B32-A1DC-6048E6C27C42}" type="parTrans" cxnId="{0B630567-E04F-4080-89FC-919380734DD7}">
      <dgm:prSet/>
      <dgm:spPr/>
      <dgm:t>
        <a:bodyPr/>
        <a:lstStyle/>
        <a:p>
          <a:endParaRPr lang="fi-FI"/>
        </a:p>
      </dgm:t>
    </dgm:pt>
    <dgm:pt modelId="{5FB4BD96-CCEA-477F-B8A0-818CF11E9A0C}" type="sibTrans" cxnId="{0B630567-E04F-4080-89FC-919380734DD7}">
      <dgm:prSet/>
      <dgm:spPr/>
      <dgm:t>
        <a:bodyPr/>
        <a:lstStyle/>
        <a:p>
          <a:endParaRPr lang="fi-FI"/>
        </a:p>
      </dgm:t>
    </dgm:pt>
    <dgm:pt modelId="{A993F162-F84C-434D-A3C4-3FC79B024C88}">
      <dgm:prSet/>
      <dgm:spPr>
        <a:solidFill>
          <a:srgbClr val="E1DDD5"/>
        </a:solidFill>
      </dgm:spPr>
      <dgm:t>
        <a:bodyPr/>
        <a:lstStyle/>
        <a:p>
          <a:pPr rtl="0"/>
          <a:r>
            <a:rPr lang="fi-FI" dirty="0">
              <a:solidFill>
                <a:schemeClr val="tx1"/>
              </a:solidFill>
            </a:rPr>
            <a:t>Jos päätöstä moititaan, edetään käräjäoikeuteen</a:t>
          </a:r>
        </a:p>
      </dgm:t>
    </dgm:pt>
    <dgm:pt modelId="{526786EA-EF65-451D-8F48-A17B7054C6C8}" type="parTrans" cxnId="{724AC6AF-FF98-4E91-AD47-27DB8560C631}">
      <dgm:prSet/>
      <dgm:spPr/>
      <dgm:t>
        <a:bodyPr/>
        <a:lstStyle/>
        <a:p>
          <a:endParaRPr lang="fi-FI"/>
        </a:p>
      </dgm:t>
    </dgm:pt>
    <dgm:pt modelId="{8016BB80-1043-48FA-97C4-E6E2C1A54730}" type="sibTrans" cxnId="{724AC6AF-FF98-4E91-AD47-27DB8560C631}">
      <dgm:prSet/>
      <dgm:spPr/>
      <dgm:t>
        <a:bodyPr/>
        <a:lstStyle/>
        <a:p>
          <a:endParaRPr lang="fi-FI"/>
        </a:p>
      </dgm:t>
    </dgm:pt>
    <dgm:pt modelId="{76FA4CAD-9FF1-418B-956C-0550CCFD9E5C}">
      <dgm:prSet/>
      <dgm:spPr/>
      <dgm:t>
        <a:bodyPr/>
        <a:lstStyle/>
        <a:p>
          <a:pPr rtl="0"/>
          <a:r>
            <a:rPr lang="fi-FI" dirty="0"/>
            <a:t>Häätö</a:t>
          </a:r>
        </a:p>
      </dgm:t>
    </dgm:pt>
    <dgm:pt modelId="{9E26B531-1A07-40F6-9BD1-DCEDB66CC5D5}" type="parTrans" cxnId="{AAA44C34-CD95-4861-ABBD-49A0C525D4F3}">
      <dgm:prSet/>
      <dgm:spPr/>
      <dgm:t>
        <a:bodyPr/>
        <a:lstStyle/>
        <a:p>
          <a:endParaRPr lang="fi-FI"/>
        </a:p>
      </dgm:t>
    </dgm:pt>
    <dgm:pt modelId="{C2F75DFE-2929-4F80-861B-79580D481680}" type="sibTrans" cxnId="{AAA44C34-CD95-4861-ABBD-49A0C525D4F3}">
      <dgm:prSet/>
      <dgm:spPr/>
      <dgm:t>
        <a:bodyPr/>
        <a:lstStyle/>
        <a:p>
          <a:endParaRPr lang="fi-FI"/>
        </a:p>
      </dgm:t>
    </dgm:pt>
    <dgm:pt modelId="{869A7C23-F6F2-40F3-9F67-770A10DF7DCD}" type="pres">
      <dgm:prSet presAssocID="{36ED7453-A0F6-4E7D-8E4E-776667335B9A}" presName="CompostProcess" presStyleCnt="0">
        <dgm:presLayoutVars>
          <dgm:dir/>
          <dgm:resizeHandles val="exact"/>
        </dgm:presLayoutVars>
      </dgm:prSet>
      <dgm:spPr/>
    </dgm:pt>
    <dgm:pt modelId="{5B91D987-19B4-45D8-8AA5-839909C963DE}" type="pres">
      <dgm:prSet presAssocID="{36ED7453-A0F6-4E7D-8E4E-776667335B9A}" presName="arrow" presStyleLbl="bgShp" presStyleIdx="0" presStyleCnt="1"/>
      <dgm:spPr/>
    </dgm:pt>
    <dgm:pt modelId="{019F61CC-7EF7-47F2-A6B3-EDF229CFBB81}" type="pres">
      <dgm:prSet presAssocID="{36ED7453-A0F6-4E7D-8E4E-776667335B9A}" presName="linearProcess" presStyleCnt="0"/>
      <dgm:spPr/>
    </dgm:pt>
    <dgm:pt modelId="{B7A5FCDB-8955-4801-8F1A-580FBF32045D}" type="pres">
      <dgm:prSet presAssocID="{17C49296-C148-4711-A5A2-782BE5A74B2C}" presName="textNode" presStyleLbl="node1" presStyleIdx="0" presStyleCnt="8">
        <dgm:presLayoutVars>
          <dgm:bulletEnabled val="1"/>
        </dgm:presLayoutVars>
      </dgm:prSet>
      <dgm:spPr/>
    </dgm:pt>
    <dgm:pt modelId="{BAC09375-BD0C-4E88-8893-A172C90B72A7}" type="pres">
      <dgm:prSet presAssocID="{033F2C0F-6125-45BF-9783-3B21CA1F5228}" presName="sibTrans" presStyleCnt="0"/>
      <dgm:spPr/>
    </dgm:pt>
    <dgm:pt modelId="{683CC763-63AD-4005-A7C1-93A5D5C3D532}" type="pres">
      <dgm:prSet presAssocID="{420F4176-7D7C-482C-8E1F-96B6C0E41BA6}" presName="textNode" presStyleLbl="node1" presStyleIdx="1" presStyleCnt="8">
        <dgm:presLayoutVars>
          <dgm:bulletEnabled val="1"/>
        </dgm:presLayoutVars>
      </dgm:prSet>
      <dgm:spPr/>
    </dgm:pt>
    <dgm:pt modelId="{6B057CC4-8EDD-4E08-9346-FED64A241A68}" type="pres">
      <dgm:prSet presAssocID="{FE779660-2BBF-4EE2-9CAE-E81939B63870}" presName="sibTrans" presStyleCnt="0"/>
      <dgm:spPr/>
    </dgm:pt>
    <dgm:pt modelId="{9B61F618-A4BE-460E-A5FC-E01AFBAB8CAF}" type="pres">
      <dgm:prSet presAssocID="{243DB6FD-BED4-41B4-9FEA-F22478C828B5}" presName="textNode" presStyleLbl="node1" presStyleIdx="2" presStyleCnt="8">
        <dgm:presLayoutVars>
          <dgm:bulletEnabled val="1"/>
        </dgm:presLayoutVars>
      </dgm:prSet>
      <dgm:spPr/>
    </dgm:pt>
    <dgm:pt modelId="{BD80CC69-AA78-41E6-AD29-525BA418668E}" type="pres">
      <dgm:prSet presAssocID="{1B54798C-9385-4B19-9E20-BFCF1631F7D5}" presName="sibTrans" presStyleCnt="0"/>
      <dgm:spPr/>
    </dgm:pt>
    <dgm:pt modelId="{F458499F-51F8-4612-9824-5093DC99BFA4}" type="pres">
      <dgm:prSet presAssocID="{7EAF0C5D-8E3F-4420-8F7D-FD2567CFF27C}" presName="textNode" presStyleLbl="node1" presStyleIdx="3" presStyleCnt="8">
        <dgm:presLayoutVars>
          <dgm:bulletEnabled val="1"/>
        </dgm:presLayoutVars>
      </dgm:prSet>
      <dgm:spPr/>
    </dgm:pt>
    <dgm:pt modelId="{1ACB63B9-30DE-4062-99BE-D5715A01BB21}" type="pres">
      <dgm:prSet presAssocID="{A41DA2B0-6CE4-412E-A345-2184B81458C1}" presName="sibTrans" presStyleCnt="0"/>
      <dgm:spPr/>
    </dgm:pt>
    <dgm:pt modelId="{B846EA67-1C0F-4182-A370-A8297A37FB0A}" type="pres">
      <dgm:prSet presAssocID="{933F64EE-E530-4098-A3CC-FA746D51F092}" presName="textNode" presStyleLbl="node1" presStyleIdx="4" presStyleCnt="8">
        <dgm:presLayoutVars>
          <dgm:bulletEnabled val="1"/>
        </dgm:presLayoutVars>
      </dgm:prSet>
      <dgm:spPr/>
    </dgm:pt>
    <dgm:pt modelId="{A097C09B-28ED-4179-97D8-A194FC9B5FF2}" type="pres">
      <dgm:prSet presAssocID="{9F6DF9C7-4963-41BF-95D6-C06502302178}" presName="sibTrans" presStyleCnt="0"/>
      <dgm:spPr/>
    </dgm:pt>
    <dgm:pt modelId="{B6E78C98-1921-4C39-B16D-33505F47A18E}" type="pres">
      <dgm:prSet presAssocID="{C7971DD2-D143-48B8-A7B5-5D9489610914}" presName="textNode" presStyleLbl="node1" presStyleIdx="5" presStyleCnt="8">
        <dgm:presLayoutVars>
          <dgm:bulletEnabled val="1"/>
        </dgm:presLayoutVars>
      </dgm:prSet>
      <dgm:spPr/>
    </dgm:pt>
    <dgm:pt modelId="{33F069C6-0874-4CBD-927F-FA162FBA6EE5}" type="pres">
      <dgm:prSet presAssocID="{5FB4BD96-CCEA-477F-B8A0-818CF11E9A0C}" presName="sibTrans" presStyleCnt="0"/>
      <dgm:spPr/>
    </dgm:pt>
    <dgm:pt modelId="{B21BF7E3-354F-463B-BC5C-5C5A9CEBA3DE}" type="pres">
      <dgm:prSet presAssocID="{A993F162-F84C-434D-A3C4-3FC79B024C88}" presName="textNode" presStyleLbl="node1" presStyleIdx="6" presStyleCnt="8">
        <dgm:presLayoutVars>
          <dgm:bulletEnabled val="1"/>
        </dgm:presLayoutVars>
      </dgm:prSet>
      <dgm:spPr/>
    </dgm:pt>
    <dgm:pt modelId="{AF5D3F45-6EE1-441A-BE68-346A57B93357}" type="pres">
      <dgm:prSet presAssocID="{8016BB80-1043-48FA-97C4-E6E2C1A54730}" presName="sibTrans" presStyleCnt="0"/>
      <dgm:spPr/>
    </dgm:pt>
    <dgm:pt modelId="{B0946214-EE4D-4F7F-91F8-99BF03F1757F}" type="pres">
      <dgm:prSet presAssocID="{76FA4CAD-9FF1-418B-956C-0550CCFD9E5C}" presName="textNode" presStyleLbl="node1" presStyleIdx="7" presStyleCnt="8">
        <dgm:presLayoutVars>
          <dgm:bulletEnabled val="1"/>
        </dgm:presLayoutVars>
      </dgm:prSet>
      <dgm:spPr/>
    </dgm:pt>
  </dgm:ptLst>
  <dgm:cxnLst>
    <dgm:cxn modelId="{D3694101-1D8D-401B-91EE-18036B8FCCE9}" type="presOf" srcId="{243DB6FD-BED4-41B4-9FEA-F22478C828B5}" destId="{9B61F618-A4BE-460E-A5FC-E01AFBAB8CAF}" srcOrd="0" destOrd="0" presId="urn:microsoft.com/office/officeart/2005/8/layout/hProcess9"/>
    <dgm:cxn modelId="{99517414-915D-4CD8-A817-2F4B5EF827ED}" srcId="{36ED7453-A0F6-4E7D-8E4E-776667335B9A}" destId="{17C49296-C148-4711-A5A2-782BE5A74B2C}" srcOrd="0" destOrd="0" parTransId="{E25C437F-8D9D-40F1-9A60-4B3AFA657D02}" sibTransId="{033F2C0F-6125-45BF-9783-3B21CA1F5228}"/>
    <dgm:cxn modelId="{5E48B91E-9340-409E-8E9B-FCCA3D4E5932}" type="presOf" srcId="{933F64EE-E530-4098-A3CC-FA746D51F092}" destId="{B846EA67-1C0F-4182-A370-A8297A37FB0A}" srcOrd="0" destOrd="0" presId="urn:microsoft.com/office/officeart/2005/8/layout/hProcess9"/>
    <dgm:cxn modelId="{AAA44C34-CD95-4861-ABBD-49A0C525D4F3}" srcId="{36ED7453-A0F6-4E7D-8E4E-776667335B9A}" destId="{76FA4CAD-9FF1-418B-956C-0550CCFD9E5C}" srcOrd="7" destOrd="0" parTransId="{9E26B531-1A07-40F6-9BD1-DCEDB66CC5D5}" sibTransId="{C2F75DFE-2929-4F80-861B-79580D481680}"/>
    <dgm:cxn modelId="{0B630567-E04F-4080-89FC-919380734DD7}" srcId="{36ED7453-A0F6-4E7D-8E4E-776667335B9A}" destId="{C7971DD2-D143-48B8-A7B5-5D9489610914}" srcOrd="5" destOrd="0" parTransId="{0D380C0B-2730-4B32-A1DC-6048E6C27C42}" sibTransId="{5FB4BD96-CCEA-477F-B8A0-818CF11E9A0C}"/>
    <dgm:cxn modelId="{697B0E6D-6538-45C6-AD51-BC464454C8A4}" type="presOf" srcId="{420F4176-7D7C-482C-8E1F-96B6C0E41BA6}" destId="{683CC763-63AD-4005-A7C1-93A5D5C3D532}" srcOrd="0" destOrd="0" presId="urn:microsoft.com/office/officeart/2005/8/layout/hProcess9"/>
    <dgm:cxn modelId="{0F317870-C7EB-440C-81DE-7F902DA69B8C}" srcId="{36ED7453-A0F6-4E7D-8E4E-776667335B9A}" destId="{933F64EE-E530-4098-A3CC-FA746D51F092}" srcOrd="4" destOrd="0" parTransId="{12D36359-79CB-461B-BFD7-C9796A9A470A}" sibTransId="{9F6DF9C7-4963-41BF-95D6-C06502302178}"/>
    <dgm:cxn modelId="{346E9B7B-7540-4F96-B1D5-F5C172742FC6}" srcId="{36ED7453-A0F6-4E7D-8E4E-776667335B9A}" destId="{243DB6FD-BED4-41B4-9FEA-F22478C828B5}" srcOrd="2" destOrd="0" parTransId="{FAD6E9B1-1F56-4E8B-A273-C40D7AF88F69}" sibTransId="{1B54798C-9385-4B19-9E20-BFCF1631F7D5}"/>
    <dgm:cxn modelId="{16E2A387-21D8-415F-8398-F32347D71EC5}" type="presOf" srcId="{36ED7453-A0F6-4E7D-8E4E-776667335B9A}" destId="{869A7C23-F6F2-40F3-9F67-770A10DF7DCD}" srcOrd="0" destOrd="0" presId="urn:microsoft.com/office/officeart/2005/8/layout/hProcess9"/>
    <dgm:cxn modelId="{C9E1EE88-41ED-4275-BFA4-89E4BC4F05FE}" srcId="{36ED7453-A0F6-4E7D-8E4E-776667335B9A}" destId="{420F4176-7D7C-482C-8E1F-96B6C0E41BA6}" srcOrd="1" destOrd="0" parTransId="{C2D37FA0-6F50-4DA3-B618-3BDF55DAAC3E}" sibTransId="{FE779660-2BBF-4EE2-9CAE-E81939B63870}"/>
    <dgm:cxn modelId="{FBA1CC98-79FC-442A-82A9-32456348E18E}" type="presOf" srcId="{76FA4CAD-9FF1-418B-956C-0550CCFD9E5C}" destId="{B0946214-EE4D-4F7F-91F8-99BF03F1757F}" srcOrd="0" destOrd="0" presId="urn:microsoft.com/office/officeart/2005/8/layout/hProcess9"/>
    <dgm:cxn modelId="{724AC6AF-FF98-4E91-AD47-27DB8560C631}" srcId="{36ED7453-A0F6-4E7D-8E4E-776667335B9A}" destId="{A993F162-F84C-434D-A3C4-3FC79B024C88}" srcOrd="6" destOrd="0" parTransId="{526786EA-EF65-451D-8F48-A17B7054C6C8}" sibTransId="{8016BB80-1043-48FA-97C4-E6E2C1A54730}"/>
    <dgm:cxn modelId="{23EBC3B4-81AE-4E2B-89BB-ADA21BE0716D}" type="presOf" srcId="{7EAF0C5D-8E3F-4420-8F7D-FD2567CFF27C}" destId="{F458499F-51F8-4612-9824-5093DC99BFA4}" srcOrd="0" destOrd="0" presId="urn:microsoft.com/office/officeart/2005/8/layout/hProcess9"/>
    <dgm:cxn modelId="{FE67ADC6-34A8-4B05-B46B-5C0A82049667}" type="presOf" srcId="{C7971DD2-D143-48B8-A7B5-5D9489610914}" destId="{B6E78C98-1921-4C39-B16D-33505F47A18E}" srcOrd="0" destOrd="0" presId="urn:microsoft.com/office/officeart/2005/8/layout/hProcess9"/>
    <dgm:cxn modelId="{53B80AC8-D08D-43F9-B5A7-4674CF1B2234}" type="presOf" srcId="{17C49296-C148-4711-A5A2-782BE5A74B2C}" destId="{B7A5FCDB-8955-4801-8F1A-580FBF32045D}" srcOrd="0" destOrd="0" presId="urn:microsoft.com/office/officeart/2005/8/layout/hProcess9"/>
    <dgm:cxn modelId="{3B1F4FDB-EAC2-4E15-80DF-8BB6F01D4FCD}" srcId="{36ED7453-A0F6-4E7D-8E4E-776667335B9A}" destId="{7EAF0C5D-8E3F-4420-8F7D-FD2567CFF27C}" srcOrd="3" destOrd="0" parTransId="{555E98B2-42A9-42D9-8CD1-BCBDA9825810}" sibTransId="{A41DA2B0-6CE4-412E-A345-2184B81458C1}"/>
    <dgm:cxn modelId="{617E34FF-7C43-442B-B821-C644BCB8EF48}" type="presOf" srcId="{A993F162-F84C-434D-A3C4-3FC79B024C88}" destId="{B21BF7E3-354F-463B-BC5C-5C5A9CEBA3DE}" srcOrd="0" destOrd="0" presId="urn:microsoft.com/office/officeart/2005/8/layout/hProcess9"/>
    <dgm:cxn modelId="{B16412F5-22E1-4BBC-9636-C38B90CA9E01}" type="presParOf" srcId="{869A7C23-F6F2-40F3-9F67-770A10DF7DCD}" destId="{5B91D987-19B4-45D8-8AA5-839909C963DE}" srcOrd="0" destOrd="0" presId="urn:microsoft.com/office/officeart/2005/8/layout/hProcess9"/>
    <dgm:cxn modelId="{42CFA1FF-2AC1-4A0C-A1B0-834173956671}" type="presParOf" srcId="{869A7C23-F6F2-40F3-9F67-770A10DF7DCD}" destId="{019F61CC-7EF7-47F2-A6B3-EDF229CFBB81}" srcOrd="1" destOrd="0" presId="urn:microsoft.com/office/officeart/2005/8/layout/hProcess9"/>
    <dgm:cxn modelId="{C4632865-560C-4788-BD3B-BBFB0517D6EA}" type="presParOf" srcId="{019F61CC-7EF7-47F2-A6B3-EDF229CFBB81}" destId="{B7A5FCDB-8955-4801-8F1A-580FBF32045D}" srcOrd="0" destOrd="0" presId="urn:microsoft.com/office/officeart/2005/8/layout/hProcess9"/>
    <dgm:cxn modelId="{71C2607F-6865-4D03-996F-3ABD9C828889}" type="presParOf" srcId="{019F61CC-7EF7-47F2-A6B3-EDF229CFBB81}" destId="{BAC09375-BD0C-4E88-8893-A172C90B72A7}" srcOrd="1" destOrd="0" presId="urn:microsoft.com/office/officeart/2005/8/layout/hProcess9"/>
    <dgm:cxn modelId="{48FF5A01-13D7-4C9F-BAF3-B06ADBD53A40}" type="presParOf" srcId="{019F61CC-7EF7-47F2-A6B3-EDF229CFBB81}" destId="{683CC763-63AD-4005-A7C1-93A5D5C3D532}" srcOrd="2" destOrd="0" presId="urn:microsoft.com/office/officeart/2005/8/layout/hProcess9"/>
    <dgm:cxn modelId="{128C5C63-4DE9-42DA-80A6-19378AECAE06}" type="presParOf" srcId="{019F61CC-7EF7-47F2-A6B3-EDF229CFBB81}" destId="{6B057CC4-8EDD-4E08-9346-FED64A241A68}" srcOrd="3" destOrd="0" presId="urn:microsoft.com/office/officeart/2005/8/layout/hProcess9"/>
    <dgm:cxn modelId="{37485C30-0350-4D3B-B4A6-D4DCA81E101A}" type="presParOf" srcId="{019F61CC-7EF7-47F2-A6B3-EDF229CFBB81}" destId="{9B61F618-A4BE-460E-A5FC-E01AFBAB8CAF}" srcOrd="4" destOrd="0" presId="urn:microsoft.com/office/officeart/2005/8/layout/hProcess9"/>
    <dgm:cxn modelId="{9601B74D-51F0-42F7-8E51-82D7A841B414}" type="presParOf" srcId="{019F61CC-7EF7-47F2-A6B3-EDF229CFBB81}" destId="{BD80CC69-AA78-41E6-AD29-525BA418668E}" srcOrd="5" destOrd="0" presId="urn:microsoft.com/office/officeart/2005/8/layout/hProcess9"/>
    <dgm:cxn modelId="{5CF6BE75-2445-4E18-B7D6-E32162FC99EA}" type="presParOf" srcId="{019F61CC-7EF7-47F2-A6B3-EDF229CFBB81}" destId="{F458499F-51F8-4612-9824-5093DC99BFA4}" srcOrd="6" destOrd="0" presId="urn:microsoft.com/office/officeart/2005/8/layout/hProcess9"/>
    <dgm:cxn modelId="{6AD268F8-55D8-4F6A-A765-BC477E0658A1}" type="presParOf" srcId="{019F61CC-7EF7-47F2-A6B3-EDF229CFBB81}" destId="{1ACB63B9-30DE-4062-99BE-D5715A01BB21}" srcOrd="7" destOrd="0" presId="urn:microsoft.com/office/officeart/2005/8/layout/hProcess9"/>
    <dgm:cxn modelId="{0219AE46-A1E5-46A0-8D85-14D7301FCD6D}" type="presParOf" srcId="{019F61CC-7EF7-47F2-A6B3-EDF229CFBB81}" destId="{B846EA67-1C0F-4182-A370-A8297A37FB0A}" srcOrd="8" destOrd="0" presId="urn:microsoft.com/office/officeart/2005/8/layout/hProcess9"/>
    <dgm:cxn modelId="{D98AE5D8-5C17-4A52-AA3E-FC05F6A9A19A}" type="presParOf" srcId="{019F61CC-7EF7-47F2-A6B3-EDF229CFBB81}" destId="{A097C09B-28ED-4179-97D8-A194FC9B5FF2}" srcOrd="9" destOrd="0" presId="urn:microsoft.com/office/officeart/2005/8/layout/hProcess9"/>
    <dgm:cxn modelId="{823353DE-28F7-47DE-AE24-689AEED7D053}" type="presParOf" srcId="{019F61CC-7EF7-47F2-A6B3-EDF229CFBB81}" destId="{B6E78C98-1921-4C39-B16D-33505F47A18E}" srcOrd="10" destOrd="0" presId="urn:microsoft.com/office/officeart/2005/8/layout/hProcess9"/>
    <dgm:cxn modelId="{92757AC1-9B98-4C90-B619-C1BF3FDBF444}" type="presParOf" srcId="{019F61CC-7EF7-47F2-A6B3-EDF229CFBB81}" destId="{33F069C6-0874-4CBD-927F-FA162FBA6EE5}" srcOrd="11" destOrd="0" presId="urn:microsoft.com/office/officeart/2005/8/layout/hProcess9"/>
    <dgm:cxn modelId="{59F998CB-3AB3-4529-96B9-CE9EF89752FC}" type="presParOf" srcId="{019F61CC-7EF7-47F2-A6B3-EDF229CFBB81}" destId="{B21BF7E3-354F-463B-BC5C-5C5A9CEBA3DE}" srcOrd="12" destOrd="0" presId="urn:microsoft.com/office/officeart/2005/8/layout/hProcess9"/>
    <dgm:cxn modelId="{7FC07A79-6ACF-4F4C-B900-A7BFD1FE0B8B}" type="presParOf" srcId="{019F61CC-7EF7-47F2-A6B3-EDF229CFBB81}" destId="{AF5D3F45-6EE1-441A-BE68-346A57B93357}" srcOrd="13" destOrd="0" presId="urn:microsoft.com/office/officeart/2005/8/layout/hProcess9"/>
    <dgm:cxn modelId="{0B0EA0AE-D95D-43DB-BA8A-21E71A224E0C}" type="presParOf" srcId="{019F61CC-7EF7-47F2-A6B3-EDF229CFBB81}" destId="{B0946214-EE4D-4F7F-91F8-99BF03F1757F}" srcOrd="1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91D987-19B4-45D8-8AA5-839909C963DE}">
      <dsp:nvSpPr>
        <dsp:cNvPr id="0" name=""/>
        <dsp:cNvSpPr/>
      </dsp:nvSpPr>
      <dsp:spPr>
        <a:xfrm>
          <a:off x="615022" y="0"/>
          <a:ext cx="6970252" cy="4978400"/>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A5FCDB-8955-4801-8F1A-580FBF32045D}">
      <dsp:nvSpPr>
        <dsp:cNvPr id="0" name=""/>
        <dsp:cNvSpPr/>
      </dsp:nvSpPr>
      <dsp:spPr>
        <a:xfrm>
          <a:off x="325" y="1493520"/>
          <a:ext cx="981993" cy="19913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rtl="0">
            <a:lnSpc>
              <a:spcPct val="90000"/>
            </a:lnSpc>
            <a:spcBef>
              <a:spcPct val="0"/>
            </a:spcBef>
            <a:spcAft>
              <a:spcPct val="35000"/>
            </a:spcAft>
            <a:buNone/>
          </a:pPr>
          <a:r>
            <a:rPr lang="fi-FI" sz="700" kern="1200" dirty="0"/>
            <a:t>Taloyhtiön hallitus päättää antaa  osakkaalle /  asukkaalle varoituksen</a:t>
          </a:r>
        </a:p>
      </dsp:txBody>
      <dsp:txXfrm>
        <a:off x="48262" y="1541457"/>
        <a:ext cx="886119" cy="1895486"/>
      </dsp:txXfrm>
    </dsp:sp>
    <dsp:sp modelId="{683CC763-63AD-4005-A7C1-93A5D5C3D532}">
      <dsp:nvSpPr>
        <dsp:cNvPr id="0" name=""/>
        <dsp:cNvSpPr/>
      </dsp:nvSpPr>
      <dsp:spPr>
        <a:xfrm>
          <a:off x="1031418" y="1493520"/>
          <a:ext cx="981993" cy="19913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rtl="0">
            <a:lnSpc>
              <a:spcPct val="90000"/>
            </a:lnSpc>
            <a:spcBef>
              <a:spcPct val="0"/>
            </a:spcBef>
            <a:spcAft>
              <a:spcPct val="35000"/>
            </a:spcAft>
            <a:buNone/>
          </a:pPr>
          <a:r>
            <a:rPr lang="fi-FI" sz="700" kern="1200" dirty="0"/>
            <a:t>Isännöitsijä laatii kirjallisen varoituksen</a:t>
          </a:r>
        </a:p>
      </dsp:txBody>
      <dsp:txXfrm>
        <a:off x="1079355" y="1541457"/>
        <a:ext cx="886119" cy="1895486"/>
      </dsp:txXfrm>
    </dsp:sp>
    <dsp:sp modelId="{9B61F618-A4BE-460E-A5FC-E01AFBAB8CAF}">
      <dsp:nvSpPr>
        <dsp:cNvPr id="0" name=""/>
        <dsp:cNvSpPr/>
      </dsp:nvSpPr>
      <dsp:spPr>
        <a:xfrm>
          <a:off x="2062511" y="1493520"/>
          <a:ext cx="981993" cy="19913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rtl="0">
            <a:lnSpc>
              <a:spcPct val="90000"/>
            </a:lnSpc>
            <a:spcBef>
              <a:spcPct val="0"/>
            </a:spcBef>
            <a:spcAft>
              <a:spcPct val="35000"/>
            </a:spcAft>
            <a:buNone/>
          </a:pPr>
          <a:r>
            <a:rPr lang="fi-FI" sz="700" kern="1200" dirty="0"/>
            <a:t>Varoitus annetaan tiedoksi</a:t>
          </a:r>
        </a:p>
      </dsp:txBody>
      <dsp:txXfrm>
        <a:off x="2110448" y="1541457"/>
        <a:ext cx="886119" cy="1895486"/>
      </dsp:txXfrm>
    </dsp:sp>
    <dsp:sp modelId="{F458499F-51F8-4612-9824-5093DC99BFA4}">
      <dsp:nvSpPr>
        <dsp:cNvPr id="0" name=""/>
        <dsp:cNvSpPr/>
      </dsp:nvSpPr>
      <dsp:spPr>
        <a:xfrm>
          <a:off x="3093605" y="1493520"/>
          <a:ext cx="981993" cy="19913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rtl="0">
            <a:lnSpc>
              <a:spcPct val="90000"/>
            </a:lnSpc>
            <a:spcBef>
              <a:spcPct val="0"/>
            </a:spcBef>
            <a:spcAft>
              <a:spcPct val="35000"/>
            </a:spcAft>
            <a:buNone/>
          </a:pPr>
          <a:r>
            <a:rPr lang="fi-FI" sz="700" kern="1200" dirty="0"/>
            <a:t>Jos ei oikaisua, yhtiökokous koolle päättämään </a:t>
          </a:r>
          <a:r>
            <a:rPr lang="fi-FI" sz="700" kern="1200" dirty="0" err="1"/>
            <a:t>hallintaanotosta</a:t>
          </a:r>
          <a:endParaRPr lang="fi-FI" sz="700" kern="1200" dirty="0"/>
        </a:p>
      </dsp:txBody>
      <dsp:txXfrm>
        <a:off x="3141542" y="1541457"/>
        <a:ext cx="886119" cy="1895486"/>
      </dsp:txXfrm>
    </dsp:sp>
    <dsp:sp modelId="{B846EA67-1C0F-4182-A370-A8297A37FB0A}">
      <dsp:nvSpPr>
        <dsp:cNvPr id="0" name=""/>
        <dsp:cNvSpPr/>
      </dsp:nvSpPr>
      <dsp:spPr>
        <a:xfrm>
          <a:off x="4124698" y="1493520"/>
          <a:ext cx="981993" cy="19913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rtl="0">
            <a:lnSpc>
              <a:spcPct val="90000"/>
            </a:lnSpc>
            <a:spcBef>
              <a:spcPct val="0"/>
            </a:spcBef>
            <a:spcAft>
              <a:spcPct val="35000"/>
            </a:spcAft>
            <a:buNone/>
          </a:pPr>
          <a:r>
            <a:rPr lang="fi-FI" sz="700" kern="1200" dirty="0"/>
            <a:t>Yhtiökokouspäätöksen tiedoksianto (60 pv päätöksestä)</a:t>
          </a:r>
          <a:endParaRPr lang="fi-FI" sz="700" b="1" kern="1200" dirty="0"/>
        </a:p>
      </dsp:txBody>
      <dsp:txXfrm>
        <a:off x="4172635" y="1541457"/>
        <a:ext cx="886119" cy="1895486"/>
      </dsp:txXfrm>
    </dsp:sp>
    <dsp:sp modelId="{B6E78C98-1921-4C39-B16D-33505F47A18E}">
      <dsp:nvSpPr>
        <dsp:cNvPr id="0" name=""/>
        <dsp:cNvSpPr/>
      </dsp:nvSpPr>
      <dsp:spPr>
        <a:xfrm>
          <a:off x="5155791" y="1493520"/>
          <a:ext cx="981993" cy="19913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rtl="0">
            <a:lnSpc>
              <a:spcPct val="90000"/>
            </a:lnSpc>
            <a:spcBef>
              <a:spcPct val="0"/>
            </a:spcBef>
            <a:spcAft>
              <a:spcPct val="35000"/>
            </a:spcAft>
            <a:buNone/>
          </a:pPr>
          <a:r>
            <a:rPr lang="fi-FI" sz="700" kern="1200" dirty="0"/>
            <a:t>Moiteoikeus </a:t>
          </a:r>
          <a:r>
            <a:rPr lang="fi-FI" sz="700" kern="1200" dirty="0" err="1"/>
            <a:t>kanneteitse</a:t>
          </a:r>
          <a:r>
            <a:rPr lang="fi-FI" sz="700" kern="1200" dirty="0"/>
            <a:t> (30 pv tiedoksiannosta)</a:t>
          </a:r>
          <a:endParaRPr lang="fi-FI" sz="700" b="1" kern="1200" dirty="0"/>
        </a:p>
      </dsp:txBody>
      <dsp:txXfrm>
        <a:off x="5203728" y="1541457"/>
        <a:ext cx="886119" cy="1895486"/>
      </dsp:txXfrm>
    </dsp:sp>
    <dsp:sp modelId="{B21BF7E3-354F-463B-BC5C-5C5A9CEBA3DE}">
      <dsp:nvSpPr>
        <dsp:cNvPr id="0" name=""/>
        <dsp:cNvSpPr/>
      </dsp:nvSpPr>
      <dsp:spPr>
        <a:xfrm>
          <a:off x="6186884" y="1493520"/>
          <a:ext cx="981993" cy="1991360"/>
        </a:xfrm>
        <a:prstGeom prst="roundRect">
          <a:avLst/>
        </a:prstGeom>
        <a:solidFill>
          <a:srgbClr val="E1DDD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rtl="0">
            <a:lnSpc>
              <a:spcPct val="90000"/>
            </a:lnSpc>
            <a:spcBef>
              <a:spcPct val="0"/>
            </a:spcBef>
            <a:spcAft>
              <a:spcPct val="35000"/>
            </a:spcAft>
            <a:buNone/>
          </a:pPr>
          <a:r>
            <a:rPr lang="fi-FI" sz="700" kern="1200" dirty="0">
              <a:solidFill>
                <a:schemeClr val="tx1"/>
              </a:solidFill>
            </a:rPr>
            <a:t>Jos päätöstä moititaan, edetään käräjäoikeuteen</a:t>
          </a:r>
        </a:p>
      </dsp:txBody>
      <dsp:txXfrm>
        <a:off x="6234821" y="1541457"/>
        <a:ext cx="886119" cy="1895486"/>
      </dsp:txXfrm>
    </dsp:sp>
    <dsp:sp modelId="{B0946214-EE4D-4F7F-91F8-99BF03F1757F}">
      <dsp:nvSpPr>
        <dsp:cNvPr id="0" name=""/>
        <dsp:cNvSpPr/>
      </dsp:nvSpPr>
      <dsp:spPr>
        <a:xfrm>
          <a:off x="7217978" y="1493520"/>
          <a:ext cx="981993" cy="19913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rtl="0">
            <a:lnSpc>
              <a:spcPct val="90000"/>
            </a:lnSpc>
            <a:spcBef>
              <a:spcPct val="0"/>
            </a:spcBef>
            <a:spcAft>
              <a:spcPct val="35000"/>
            </a:spcAft>
            <a:buNone/>
          </a:pPr>
          <a:r>
            <a:rPr lang="fi-FI" sz="700" kern="1200" dirty="0"/>
            <a:t>Häätö</a:t>
          </a:r>
        </a:p>
      </dsp:txBody>
      <dsp:txXfrm>
        <a:off x="7265915" y="1541457"/>
        <a:ext cx="886119" cy="189548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6828" tIns="43413" rIns="86828" bIns="43413" numCol="1" anchor="t" anchorCtr="0" compatLnSpc="1">
            <a:prstTxWarp prst="textNoShape">
              <a:avLst/>
            </a:prstTxWarp>
          </a:bodyPr>
          <a:lstStyle>
            <a:lvl1pPr defTabSz="425450">
              <a:buFont typeface="Times New Roman" charset="0"/>
              <a:buNone/>
              <a:defRPr sz="1100" b="0">
                <a:solidFill>
                  <a:srgbClr val="000000"/>
                </a:solidFill>
                <a:latin typeface="Garamond" charset="0"/>
                <a:ea typeface="ＭＳ Ｐゴシック" charset="0"/>
                <a:cs typeface="Lucida Sans Unicode" charset="0"/>
              </a:defRPr>
            </a:lvl1pPr>
          </a:lstStyle>
          <a:p>
            <a:pPr>
              <a:defRPr/>
            </a:pPr>
            <a:endParaRPr lang="fi-FI"/>
          </a:p>
        </p:txBody>
      </p:sp>
      <p:sp>
        <p:nvSpPr>
          <p:cNvPr id="71683" name="Rectangle 3"/>
          <p:cNvSpPr>
            <a:spLocks noGrp="1" noChangeArrowheads="1"/>
          </p:cNvSpPr>
          <p:nvPr>
            <p:ph type="dt" sz="quarter" idx="1"/>
          </p:nvPr>
        </p:nvSpPr>
        <p:spPr bwMode="auto">
          <a:xfrm>
            <a:off x="4021138"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6828" tIns="43413" rIns="86828" bIns="43413" numCol="1" anchor="t" anchorCtr="0" compatLnSpc="1">
            <a:prstTxWarp prst="textNoShape">
              <a:avLst/>
            </a:prstTxWarp>
          </a:bodyPr>
          <a:lstStyle>
            <a:lvl1pPr algn="r" defTabSz="425450">
              <a:buFont typeface="Times New Roman" charset="0"/>
              <a:buNone/>
              <a:defRPr sz="1100" b="0">
                <a:solidFill>
                  <a:srgbClr val="000000"/>
                </a:solidFill>
                <a:latin typeface="Garamond" charset="0"/>
                <a:ea typeface="ＭＳ Ｐゴシック" charset="0"/>
                <a:cs typeface="Lucida Sans Unicode" charset="0"/>
              </a:defRPr>
            </a:lvl1pPr>
          </a:lstStyle>
          <a:p>
            <a:pPr>
              <a:defRPr/>
            </a:pPr>
            <a:endParaRPr lang="fi-FI"/>
          </a:p>
        </p:txBody>
      </p:sp>
      <p:sp>
        <p:nvSpPr>
          <p:cNvPr id="71684" name="Rectangle 4"/>
          <p:cNvSpPr>
            <a:spLocks noGrp="1" noChangeArrowheads="1"/>
          </p:cNvSpPr>
          <p:nvPr>
            <p:ph type="ftr" sz="quarter" idx="2"/>
          </p:nvPr>
        </p:nvSpPr>
        <p:spPr bwMode="auto">
          <a:xfrm>
            <a:off x="0" y="9720263"/>
            <a:ext cx="3076575" cy="51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6828" tIns="43413" rIns="86828" bIns="43413" numCol="1" anchor="b" anchorCtr="0" compatLnSpc="1">
            <a:prstTxWarp prst="textNoShape">
              <a:avLst/>
            </a:prstTxWarp>
          </a:bodyPr>
          <a:lstStyle>
            <a:lvl1pPr defTabSz="425450">
              <a:buFont typeface="Times New Roman" charset="0"/>
              <a:buNone/>
              <a:defRPr sz="1100" b="0">
                <a:solidFill>
                  <a:srgbClr val="000000"/>
                </a:solidFill>
                <a:latin typeface="Garamond" charset="0"/>
                <a:ea typeface="ＭＳ Ｐゴシック" charset="0"/>
                <a:cs typeface="Lucida Sans Unicode" charset="0"/>
              </a:defRPr>
            </a:lvl1pPr>
          </a:lstStyle>
          <a:p>
            <a:pPr>
              <a:defRPr/>
            </a:pPr>
            <a:endParaRPr lang="fi-FI"/>
          </a:p>
        </p:txBody>
      </p:sp>
      <p:sp>
        <p:nvSpPr>
          <p:cNvPr id="71685" name="Rectangle 5"/>
          <p:cNvSpPr>
            <a:spLocks noGrp="1" noChangeArrowheads="1"/>
          </p:cNvSpPr>
          <p:nvPr>
            <p:ph type="sldNum" sz="quarter" idx="3"/>
          </p:nvPr>
        </p:nvSpPr>
        <p:spPr bwMode="auto">
          <a:xfrm>
            <a:off x="4021138" y="9720263"/>
            <a:ext cx="3076575" cy="51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6828" tIns="43413" rIns="86828" bIns="43413" numCol="1" anchor="b" anchorCtr="0" compatLnSpc="1">
            <a:prstTxWarp prst="textNoShape">
              <a:avLst/>
            </a:prstTxWarp>
          </a:bodyPr>
          <a:lstStyle>
            <a:lvl1pPr algn="r" defTabSz="425450">
              <a:defRPr sz="1100" b="0">
                <a:solidFill>
                  <a:srgbClr val="000000"/>
                </a:solidFill>
              </a:defRPr>
            </a:lvl1pPr>
          </a:lstStyle>
          <a:p>
            <a:pPr>
              <a:defRPr/>
            </a:pPr>
            <a:fld id="{D0C83A9E-BAB8-4A8A-B4A5-A7426B0827C1}" type="slidenum">
              <a:rPr lang="fi-FI"/>
              <a:pPr>
                <a:defRPr/>
              </a:pPr>
              <a:t>‹#›</a:t>
            </a:fld>
            <a:endParaRPr lang="fi-FI"/>
          </a:p>
        </p:txBody>
      </p:sp>
    </p:spTree>
    <p:extLst>
      <p:ext uri="{BB962C8B-B14F-4D97-AF65-F5344CB8AC3E}">
        <p14:creationId xmlns:p14="http://schemas.microsoft.com/office/powerpoint/2010/main" val="3659868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Rot="1" noChangeAspect="1" noChangeArrowheads="1"/>
          </p:cNvSpPr>
          <p:nvPr>
            <p:ph type="sldImg"/>
          </p:nvPr>
        </p:nvSpPr>
        <p:spPr bwMode="auto">
          <a:xfrm>
            <a:off x="777875" y="777875"/>
            <a:ext cx="5540375" cy="383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p>
      <p:sp>
        <p:nvSpPr>
          <p:cNvPr id="3074" name="Rectangle 2"/>
          <p:cNvSpPr>
            <a:spLocks noGrp="1" noChangeArrowheads="1"/>
          </p:cNvSpPr>
          <p:nvPr>
            <p:ph type="body"/>
          </p:nvPr>
        </p:nvSpPr>
        <p:spPr bwMode="auto">
          <a:xfrm>
            <a:off x="709613" y="4860925"/>
            <a:ext cx="5678487" cy="4603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p>
            <a:pPr lvl="0"/>
            <a:endParaRPr lang="fi-FI" noProof="0"/>
          </a:p>
        </p:txBody>
      </p:sp>
      <p:sp>
        <p:nvSpPr>
          <p:cNvPr id="3075" name="Rectangle 3"/>
          <p:cNvSpPr>
            <a:spLocks noGrp="1" noChangeArrowheads="1"/>
          </p:cNvSpPr>
          <p:nvPr>
            <p:ph type="hdr"/>
          </p:nvPr>
        </p:nvSpPr>
        <p:spPr bwMode="auto">
          <a:xfrm>
            <a:off x="0" y="0"/>
            <a:ext cx="3079750"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lvl1pPr defTabSz="425450">
              <a:lnSpc>
                <a:spcPct val="95000"/>
              </a:lnSpc>
              <a:buFont typeface="Times New Roman" charset="0"/>
              <a:buNone/>
              <a:tabLst>
                <a:tab pos="687388" algn="l"/>
                <a:tab pos="1374775" algn="l"/>
                <a:tab pos="2062163" algn="l"/>
                <a:tab pos="2747963" algn="l"/>
              </a:tabLst>
              <a:defRPr sz="1300" b="0">
                <a:solidFill>
                  <a:srgbClr val="000000"/>
                </a:solidFill>
                <a:latin typeface="Times New Roman" charset="0"/>
                <a:ea typeface="ＭＳ Ｐゴシック" charset="0"/>
                <a:cs typeface="Lucida Sans Unicode" charset="0"/>
              </a:defRPr>
            </a:lvl1pPr>
          </a:lstStyle>
          <a:p>
            <a:pPr>
              <a:defRPr/>
            </a:pPr>
            <a:endParaRPr lang="fi-FI"/>
          </a:p>
        </p:txBody>
      </p:sp>
      <p:sp>
        <p:nvSpPr>
          <p:cNvPr id="3076" name="Rectangle 4"/>
          <p:cNvSpPr>
            <a:spLocks noGrp="1" noChangeArrowheads="1"/>
          </p:cNvSpPr>
          <p:nvPr>
            <p:ph type="dt"/>
          </p:nvPr>
        </p:nvSpPr>
        <p:spPr bwMode="auto">
          <a:xfrm>
            <a:off x="4017963" y="0"/>
            <a:ext cx="3079750"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lvl1pPr algn="r" defTabSz="425450">
              <a:lnSpc>
                <a:spcPct val="95000"/>
              </a:lnSpc>
              <a:buFont typeface="Times New Roman" charset="0"/>
              <a:buNone/>
              <a:tabLst>
                <a:tab pos="687388" algn="l"/>
                <a:tab pos="1374775" algn="l"/>
                <a:tab pos="2062163" algn="l"/>
                <a:tab pos="2747963" algn="l"/>
              </a:tabLst>
              <a:defRPr sz="1300" b="0">
                <a:solidFill>
                  <a:srgbClr val="000000"/>
                </a:solidFill>
                <a:latin typeface="Times New Roman" charset="0"/>
                <a:ea typeface="ＭＳ Ｐゴシック" charset="0"/>
                <a:cs typeface="Lucida Sans Unicode" charset="0"/>
              </a:defRPr>
            </a:lvl1pPr>
          </a:lstStyle>
          <a:p>
            <a:pPr>
              <a:defRPr/>
            </a:pPr>
            <a:endParaRPr lang="fi-FI"/>
          </a:p>
        </p:txBody>
      </p:sp>
      <p:sp>
        <p:nvSpPr>
          <p:cNvPr id="3077" name="Rectangle 5"/>
          <p:cNvSpPr>
            <a:spLocks noGrp="1" noChangeArrowheads="1"/>
          </p:cNvSpPr>
          <p:nvPr>
            <p:ph type="ftr"/>
          </p:nvPr>
        </p:nvSpPr>
        <p:spPr bwMode="auto">
          <a:xfrm>
            <a:off x="0" y="9721850"/>
            <a:ext cx="3079750"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b" anchorCtr="0" compatLnSpc="1">
            <a:prstTxWarp prst="textNoShape">
              <a:avLst/>
            </a:prstTxWarp>
          </a:bodyPr>
          <a:lstStyle>
            <a:lvl1pPr defTabSz="425450">
              <a:lnSpc>
                <a:spcPct val="95000"/>
              </a:lnSpc>
              <a:buFont typeface="Times New Roman" charset="0"/>
              <a:buNone/>
              <a:tabLst>
                <a:tab pos="687388" algn="l"/>
                <a:tab pos="1374775" algn="l"/>
                <a:tab pos="2062163" algn="l"/>
                <a:tab pos="2747963" algn="l"/>
              </a:tabLst>
              <a:defRPr sz="1300" b="0">
                <a:solidFill>
                  <a:srgbClr val="000000"/>
                </a:solidFill>
                <a:latin typeface="Times New Roman" charset="0"/>
                <a:ea typeface="ＭＳ Ｐゴシック" charset="0"/>
                <a:cs typeface="Lucida Sans Unicode" charset="0"/>
              </a:defRPr>
            </a:lvl1pPr>
          </a:lstStyle>
          <a:p>
            <a:pPr>
              <a:defRPr/>
            </a:pPr>
            <a:endParaRPr lang="fi-FI"/>
          </a:p>
        </p:txBody>
      </p:sp>
      <p:sp>
        <p:nvSpPr>
          <p:cNvPr id="3078" name="Rectangle 6"/>
          <p:cNvSpPr>
            <a:spLocks noGrp="1" noChangeArrowheads="1"/>
          </p:cNvSpPr>
          <p:nvPr>
            <p:ph type="sldNum"/>
          </p:nvPr>
        </p:nvSpPr>
        <p:spPr bwMode="auto">
          <a:xfrm>
            <a:off x="4017963" y="9721850"/>
            <a:ext cx="3079750"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b" anchorCtr="0" compatLnSpc="1">
            <a:prstTxWarp prst="textNoShape">
              <a:avLst/>
            </a:prstTxWarp>
          </a:bodyPr>
          <a:lstStyle>
            <a:lvl1pPr algn="r" defTabSz="425450">
              <a:lnSpc>
                <a:spcPct val="95000"/>
              </a:lnSpc>
              <a:tabLst>
                <a:tab pos="687388" algn="l"/>
                <a:tab pos="1374775" algn="l"/>
                <a:tab pos="2062163" algn="l"/>
                <a:tab pos="2747963" algn="l"/>
              </a:tabLst>
              <a:defRPr sz="1300" b="0">
                <a:solidFill>
                  <a:srgbClr val="000000"/>
                </a:solidFill>
                <a:latin typeface="Times New Roman" pitchFamily="18" charset="0"/>
              </a:defRPr>
            </a:lvl1pPr>
          </a:lstStyle>
          <a:p>
            <a:pPr>
              <a:defRPr/>
            </a:pPr>
            <a:fld id="{5C694542-1B4B-4FE8-9F79-0BFF10CC9516}" type="slidenum">
              <a:rPr lang="fi-FI"/>
              <a:pPr>
                <a:defRPr/>
              </a:pPr>
              <a:t>‹#›</a:t>
            </a:fld>
            <a:endParaRPr lang="fi-FI"/>
          </a:p>
        </p:txBody>
      </p:sp>
    </p:spTree>
    <p:extLst>
      <p:ext uri="{BB962C8B-B14F-4D97-AF65-F5344CB8AC3E}">
        <p14:creationId xmlns:p14="http://schemas.microsoft.com/office/powerpoint/2010/main" val="1742093616"/>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sz="quarter"/>
          </p:nvPr>
        </p:nvSpPr>
        <p:spPr/>
        <p:txBody>
          <a:bodyPr/>
          <a:lstStyle>
            <a:lvl1pPr defTabSz="425450" eaLnBrk="0">
              <a:tabLst>
                <a:tab pos="687388" algn="l"/>
                <a:tab pos="1374775" algn="l"/>
                <a:tab pos="2062163" algn="l"/>
                <a:tab pos="2747963" algn="l"/>
              </a:tabLst>
              <a:defRPr sz="2400" b="1">
                <a:solidFill>
                  <a:schemeClr val="tx1"/>
                </a:solidFill>
                <a:latin typeface="Garamond" pitchFamily="18" charset="0"/>
                <a:ea typeface="ＭＳ Ｐゴシック" charset="-128"/>
              </a:defRPr>
            </a:lvl1pPr>
            <a:lvl2pPr defTabSz="425450" eaLnBrk="0">
              <a:tabLst>
                <a:tab pos="687388" algn="l"/>
                <a:tab pos="1374775" algn="l"/>
                <a:tab pos="2062163" algn="l"/>
                <a:tab pos="2747963" algn="l"/>
              </a:tabLst>
              <a:defRPr sz="2400" b="1">
                <a:solidFill>
                  <a:schemeClr val="tx1"/>
                </a:solidFill>
                <a:latin typeface="Garamond" pitchFamily="18" charset="0"/>
                <a:ea typeface="ＭＳ Ｐゴシック" charset="-128"/>
              </a:defRPr>
            </a:lvl2pPr>
            <a:lvl3pPr defTabSz="425450" eaLnBrk="0">
              <a:tabLst>
                <a:tab pos="687388" algn="l"/>
                <a:tab pos="1374775" algn="l"/>
                <a:tab pos="2062163" algn="l"/>
                <a:tab pos="2747963" algn="l"/>
              </a:tabLst>
              <a:defRPr sz="2400" b="1">
                <a:solidFill>
                  <a:schemeClr val="tx1"/>
                </a:solidFill>
                <a:latin typeface="Garamond" pitchFamily="18" charset="0"/>
                <a:ea typeface="ＭＳ Ｐゴシック" charset="-128"/>
              </a:defRPr>
            </a:lvl3pPr>
            <a:lvl4pPr defTabSz="425450" eaLnBrk="0">
              <a:tabLst>
                <a:tab pos="687388" algn="l"/>
                <a:tab pos="1374775" algn="l"/>
                <a:tab pos="2062163" algn="l"/>
                <a:tab pos="2747963" algn="l"/>
              </a:tabLst>
              <a:defRPr sz="2400" b="1">
                <a:solidFill>
                  <a:schemeClr val="tx1"/>
                </a:solidFill>
                <a:latin typeface="Garamond" pitchFamily="18" charset="0"/>
                <a:ea typeface="ＭＳ Ｐゴシック" charset="-128"/>
              </a:defRPr>
            </a:lvl4pPr>
            <a:lvl5pPr defTabSz="425450" eaLnBrk="0">
              <a:tabLst>
                <a:tab pos="687388" algn="l"/>
                <a:tab pos="1374775" algn="l"/>
                <a:tab pos="2062163" algn="l"/>
                <a:tab pos="2747963" algn="l"/>
              </a:tabLst>
              <a:defRPr sz="2400" b="1">
                <a:solidFill>
                  <a:schemeClr val="tx1"/>
                </a:solidFill>
                <a:latin typeface="Garamond" pitchFamily="18" charset="0"/>
                <a:ea typeface="ＭＳ Ｐゴシック" charset="-128"/>
              </a:defRPr>
            </a:lvl5pPr>
            <a:lvl6pPr marL="2514600" indent="-228600" defTabSz="425450" eaLnBrk="0" fontAlgn="base" hangingPunct="0">
              <a:lnSpc>
                <a:spcPct val="93000"/>
              </a:lnSpc>
              <a:spcBef>
                <a:spcPct val="0"/>
              </a:spcBef>
              <a:spcAft>
                <a:spcPct val="0"/>
              </a:spcAft>
              <a:buClr>
                <a:srgbClr val="000000"/>
              </a:buClr>
              <a:buSzPct val="100000"/>
              <a:buFont typeface="Times New Roman" pitchFamily="18" charset="0"/>
              <a:tabLst>
                <a:tab pos="687388" algn="l"/>
                <a:tab pos="1374775" algn="l"/>
                <a:tab pos="2062163" algn="l"/>
                <a:tab pos="2747963" algn="l"/>
              </a:tabLst>
              <a:defRPr sz="2400" b="1">
                <a:solidFill>
                  <a:schemeClr val="tx1"/>
                </a:solidFill>
                <a:latin typeface="Garamond" pitchFamily="18" charset="0"/>
                <a:ea typeface="ＭＳ Ｐゴシック" charset="-128"/>
              </a:defRPr>
            </a:lvl6pPr>
            <a:lvl7pPr marL="2971800" indent="-228600" defTabSz="425450" eaLnBrk="0" fontAlgn="base" hangingPunct="0">
              <a:lnSpc>
                <a:spcPct val="93000"/>
              </a:lnSpc>
              <a:spcBef>
                <a:spcPct val="0"/>
              </a:spcBef>
              <a:spcAft>
                <a:spcPct val="0"/>
              </a:spcAft>
              <a:buClr>
                <a:srgbClr val="000000"/>
              </a:buClr>
              <a:buSzPct val="100000"/>
              <a:buFont typeface="Times New Roman" pitchFamily="18" charset="0"/>
              <a:tabLst>
                <a:tab pos="687388" algn="l"/>
                <a:tab pos="1374775" algn="l"/>
                <a:tab pos="2062163" algn="l"/>
                <a:tab pos="2747963" algn="l"/>
              </a:tabLst>
              <a:defRPr sz="2400" b="1">
                <a:solidFill>
                  <a:schemeClr val="tx1"/>
                </a:solidFill>
                <a:latin typeface="Garamond" pitchFamily="18" charset="0"/>
                <a:ea typeface="ＭＳ Ｐゴシック" charset="-128"/>
              </a:defRPr>
            </a:lvl7pPr>
            <a:lvl8pPr marL="3429000" indent="-228600" defTabSz="425450" eaLnBrk="0" fontAlgn="base" hangingPunct="0">
              <a:lnSpc>
                <a:spcPct val="93000"/>
              </a:lnSpc>
              <a:spcBef>
                <a:spcPct val="0"/>
              </a:spcBef>
              <a:spcAft>
                <a:spcPct val="0"/>
              </a:spcAft>
              <a:buClr>
                <a:srgbClr val="000000"/>
              </a:buClr>
              <a:buSzPct val="100000"/>
              <a:buFont typeface="Times New Roman" pitchFamily="18" charset="0"/>
              <a:tabLst>
                <a:tab pos="687388" algn="l"/>
                <a:tab pos="1374775" algn="l"/>
                <a:tab pos="2062163" algn="l"/>
                <a:tab pos="2747963" algn="l"/>
              </a:tabLst>
              <a:defRPr sz="2400" b="1">
                <a:solidFill>
                  <a:schemeClr val="tx1"/>
                </a:solidFill>
                <a:latin typeface="Garamond" pitchFamily="18" charset="0"/>
                <a:ea typeface="ＭＳ Ｐゴシック" charset="-128"/>
              </a:defRPr>
            </a:lvl8pPr>
            <a:lvl9pPr marL="3886200" indent="-228600" defTabSz="425450" eaLnBrk="0" fontAlgn="base" hangingPunct="0">
              <a:lnSpc>
                <a:spcPct val="93000"/>
              </a:lnSpc>
              <a:spcBef>
                <a:spcPct val="0"/>
              </a:spcBef>
              <a:spcAft>
                <a:spcPct val="0"/>
              </a:spcAft>
              <a:buClr>
                <a:srgbClr val="000000"/>
              </a:buClr>
              <a:buSzPct val="100000"/>
              <a:buFont typeface="Times New Roman" pitchFamily="18" charset="0"/>
              <a:tabLst>
                <a:tab pos="687388" algn="l"/>
                <a:tab pos="1374775" algn="l"/>
                <a:tab pos="2062163" algn="l"/>
                <a:tab pos="2747963" algn="l"/>
              </a:tabLst>
              <a:defRPr sz="2400" b="1">
                <a:solidFill>
                  <a:schemeClr val="tx1"/>
                </a:solidFill>
                <a:latin typeface="Garamond" pitchFamily="18" charset="0"/>
                <a:ea typeface="ＭＳ Ｐゴシック" charset="-128"/>
              </a:defRPr>
            </a:lvl9pPr>
          </a:lstStyle>
          <a:p>
            <a:pPr eaLnBrk="1">
              <a:defRPr/>
            </a:pPr>
            <a:fld id="{4DCB0EEC-EF26-46D2-B03F-13EA098E2B81}" type="slidenum">
              <a:rPr lang="fi-FI" sz="1300" b="0" smtClean="0">
                <a:solidFill>
                  <a:srgbClr val="000000"/>
                </a:solidFill>
                <a:latin typeface="Times New Roman" pitchFamily="18" charset="0"/>
              </a:rPr>
              <a:pPr eaLnBrk="1">
                <a:defRPr/>
              </a:pPr>
              <a:t>1</a:t>
            </a:fld>
            <a:endParaRPr lang="fi-FI" sz="1300" b="0">
              <a:solidFill>
                <a:srgbClr val="000000"/>
              </a:solidFill>
              <a:latin typeface="Times New Roman" pitchFamily="18" charset="0"/>
            </a:endParaRPr>
          </a:p>
        </p:txBody>
      </p:sp>
      <p:sp>
        <p:nvSpPr>
          <p:cNvPr id="130050" name="Text Box 2"/>
          <p:cNvSpPr txBox="1">
            <a:spLocks noGrp="1" noRot="1" noChangeAspect="1" noChangeArrowheads="1" noTextEdit="1"/>
          </p:cNvSpPr>
          <p:nvPr>
            <p:ph type="sldImg"/>
          </p:nvPr>
        </p:nvSpPr>
        <p:spPr>
          <a:xfrm>
            <a:off x="779463" y="777875"/>
            <a:ext cx="5541962" cy="3836988"/>
          </a:xfrm>
        </p:spPr>
      </p:sp>
      <p:sp>
        <p:nvSpPr>
          <p:cNvPr id="130051" name="Text Box 3"/>
          <p:cNvSpPr txBox="1">
            <a:spLocks noGrp="1" noChangeArrowheads="1"/>
          </p:cNvSpPr>
          <p:nvPr>
            <p:ph type="body" idx="1"/>
          </p:nvPr>
        </p:nvSpPr>
        <p:spPr>
          <a:xfrm>
            <a:off x="709613" y="4860925"/>
            <a:ext cx="5680075" cy="4605338"/>
          </a:xfrm>
          <a:ln/>
        </p:spPr>
        <p:txBody>
          <a:bodyPr wrap="none" lIns="86821" tIns="43410" rIns="86821" bIns="43410" anchor="ctr"/>
          <a:lstStyle/>
          <a:p>
            <a:pPr eaLnBrk="1" hangingPunct="1">
              <a:buFont typeface="Times New Roman" charset="0"/>
              <a:buNone/>
              <a:defRPr/>
            </a:pPr>
            <a:endParaRPr lang="fi-FI"/>
          </a:p>
        </p:txBody>
      </p:sp>
    </p:spTree>
    <p:extLst>
      <p:ext uri="{BB962C8B-B14F-4D97-AF65-F5344CB8AC3E}">
        <p14:creationId xmlns:p14="http://schemas.microsoft.com/office/powerpoint/2010/main" val="1680689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idx="10"/>
          </p:nvPr>
        </p:nvSpPr>
        <p:spPr/>
        <p:txBody>
          <a:bodyPr/>
          <a:lstStyle/>
          <a:p>
            <a:pPr>
              <a:defRPr/>
            </a:pPr>
            <a:fld id="{5C694542-1B4B-4FE8-9F79-0BFF10CC9516}" type="slidenum">
              <a:rPr lang="fi-FI"/>
              <a:pPr>
                <a:defRPr/>
              </a:pPr>
              <a:t>12</a:t>
            </a:fld>
            <a:endParaRPr lang="fi-FI"/>
          </a:p>
        </p:txBody>
      </p:sp>
    </p:spTree>
    <p:extLst>
      <p:ext uri="{BB962C8B-B14F-4D97-AF65-F5344CB8AC3E}">
        <p14:creationId xmlns:p14="http://schemas.microsoft.com/office/powerpoint/2010/main" val="1895593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idx="10"/>
          </p:nvPr>
        </p:nvSpPr>
        <p:spPr/>
        <p:txBody>
          <a:bodyPr/>
          <a:lstStyle/>
          <a:p>
            <a:pPr>
              <a:defRPr/>
            </a:pPr>
            <a:fld id="{5C694542-1B4B-4FE8-9F79-0BFF10CC9516}" type="slidenum">
              <a:rPr lang="fi-FI"/>
              <a:pPr>
                <a:defRPr/>
              </a:pPr>
              <a:t>13</a:t>
            </a:fld>
            <a:endParaRPr lang="fi-FI"/>
          </a:p>
        </p:txBody>
      </p:sp>
    </p:spTree>
    <p:extLst>
      <p:ext uri="{BB962C8B-B14F-4D97-AF65-F5344CB8AC3E}">
        <p14:creationId xmlns:p14="http://schemas.microsoft.com/office/powerpoint/2010/main" val="668082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idx="10"/>
          </p:nvPr>
        </p:nvSpPr>
        <p:spPr/>
        <p:txBody>
          <a:bodyPr/>
          <a:lstStyle/>
          <a:p>
            <a:pPr>
              <a:defRPr/>
            </a:pPr>
            <a:fld id="{5C694542-1B4B-4FE8-9F79-0BFF10CC9516}" type="slidenum">
              <a:rPr lang="fi-FI"/>
              <a:pPr>
                <a:defRPr/>
              </a:pPr>
              <a:t>14</a:t>
            </a:fld>
            <a:endParaRPr lang="fi-FI"/>
          </a:p>
        </p:txBody>
      </p:sp>
    </p:spTree>
    <p:extLst>
      <p:ext uri="{BB962C8B-B14F-4D97-AF65-F5344CB8AC3E}">
        <p14:creationId xmlns:p14="http://schemas.microsoft.com/office/powerpoint/2010/main" val="1589910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idx="10"/>
          </p:nvPr>
        </p:nvSpPr>
        <p:spPr/>
        <p:txBody>
          <a:bodyPr/>
          <a:lstStyle/>
          <a:p>
            <a:pPr>
              <a:defRPr/>
            </a:pPr>
            <a:fld id="{5C694542-1B4B-4FE8-9F79-0BFF10CC9516}" type="slidenum">
              <a:rPr lang="fi-FI"/>
              <a:pPr>
                <a:defRPr/>
              </a:pPr>
              <a:t>2</a:t>
            </a:fld>
            <a:endParaRPr lang="fi-FI"/>
          </a:p>
        </p:txBody>
      </p:sp>
    </p:spTree>
    <p:extLst>
      <p:ext uri="{BB962C8B-B14F-4D97-AF65-F5344CB8AC3E}">
        <p14:creationId xmlns:p14="http://schemas.microsoft.com/office/powerpoint/2010/main" val="3956894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idx="10"/>
          </p:nvPr>
        </p:nvSpPr>
        <p:spPr/>
        <p:txBody>
          <a:bodyPr/>
          <a:lstStyle/>
          <a:p>
            <a:pPr>
              <a:defRPr/>
            </a:pPr>
            <a:fld id="{5C694542-1B4B-4FE8-9F79-0BFF10CC9516}" type="slidenum">
              <a:rPr lang="fi-FI"/>
              <a:pPr>
                <a:defRPr/>
              </a:pPr>
              <a:t>3</a:t>
            </a:fld>
            <a:endParaRPr lang="fi-FI"/>
          </a:p>
        </p:txBody>
      </p:sp>
    </p:spTree>
    <p:extLst>
      <p:ext uri="{BB962C8B-B14F-4D97-AF65-F5344CB8AC3E}">
        <p14:creationId xmlns:p14="http://schemas.microsoft.com/office/powerpoint/2010/main" val="234957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idx="10"/>
          </p:nvPr>
        </p:nvSpPr>
        <p:spPr/>
        <p:txBody>
          <a:bodyPr/>
          <a:lstStyle/>
          <a:p>
            <a:pPr>
              <a:defRPr/>
            </a:pPr>
            <a:fld id="{5C694542-1B4B-4FE8-9F79-0BFF10CC9516}" type="slidenum">
              <a:rPr lang="fi-FI"/>
              <a:pPr>
                <a:defRPr/>
              </a:pPr>
              <a:t>5</a:t>
            </a:fld>
            <a:endParaRPr lang="fi-FI"/>
          </a:p>
        </p:txBody>
      </p:sp>
    </p:spTree>
    <p:extLst>
      <p:ext uri="{BB962C8B-B14F-4D97-AF65-F5344CB8AC3E}">
        <p14:creationId xmlns:p14="http://schemas.microsoft.com/office/powerpoint/2010/main" val="3276100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idx="10"/>
          </p:nvPr>
        </p:nvSpPr>
        <p:spPr/>
        <p:txBody>
          <a:bodyPr/>
          <a:lstStyle/>
          <a:p>
            <a:pPr>
              <a:defRPr/>
            </a:pPr>
            <a:fld id="{5C694542-1B4B-4FE8-9F79-0BFF10CC9516}" type="slidenum">
              <a:rPr lang="fi-FI"/>
              <a:pPr>
                <a:defRPr/>
              </a:pPr>
              <a:t>7</a:t>
            </a:fld>
            <a:endParaRPr lang="fi-FI"/>
          </a:p>
        </p:txBody>
      </p:sp>
    </p:spTree>
    <p:extLst>
      <p:ext uri="{BB962C8B-B14F-4D97-AF65-F5344CB8AC3E}">
        <p14:creationId xmlns:p14="http://schemas.microsoft.com/office/powerpoint/2010/main" val="327078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idx="10"/>
          </p:nvPr>
        </p:nvSpPr>
        <p:spPr/>
        <p:txBody>
          <a:bodyPr/>
          <a:lstStyle/>
          <a:p>
            <a:pPr>
              <a:defRPr/>
            </a:pPr>
            <a:fld id="{5C694542-1B4B-4FE8-9F79-0BFF10CC9516}" type="slidenum">
              <a:rPr lang="fi-FI"/>
              <a:pPr>
                <a:defRPr/>
              </a:pPr>
              <a:t>8</a:t>
            </a:fld>
            <a:endParaRPr lang="fi-FI"/>
          </a:p>
        </p:txBody>
      </p:sp>
    </p:spTree>
    <p:extLst>
      <p:ext uri="{BB962C8B-B14F-4D97-AF65-F5344CB8AC3E}">
        <p14:creationId xmlns:p14="http://schemas.microsoft.com/office/powerpoint/2010/main" val="3189225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idx="10"/>
          </p:nvPr>
        </p:nvSpPr>
        <p:spPr/>
        <p:txBody>
          <a:bodyPr/>
          <a:lstStyle/>
          <a:p>
            <a:pPr>
              <a:defRPr/>
            </a:pPr>
            <a:fld id="{5C694542-1B4B-4FE8-9F79-0BFF10CC9516}" type="slidenum">
              <a:rPr lang="fi-FI"/>
              <a:pPr>
                <a:defRPr/>
              </a:pPr>
              <a:t>9</a:t>
            </a:fld>
            <a:endParaRPr lang="fi-FI"/>
          </a:p>
        </p:txBody>
      </p:sp>
    </p:spTree>
    <p:extLst>
      <p:ext uri="{BB962C8B-B14F-4D97-AF65-F5344CB8AC3E}">
        <p14:creationId xmlns:p14="http://schemas.microsoft.com/office/powerpoint/2010/main" val="1369508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idx="10"/>
          </p:nvPr>
        </p:nvSpPr>
        <p:spPr/>
        <p:txBody>
          <a:bodyPr/>
          <a:lstStyle/>
          <a:p>
            <a:pPr>
              <a:defRPr/>
            </a:pPr>
            <a:fld id="{5C694542-1B4B-4FE8-9F79-0BFF10CC9516}" type="slidenum">
              <a:rPr lang="fi-FI"/>
              <a:pPr>
                <a:defRPr/>
              </a:pPr>
              <a:t>10</a:t>
            </a:fld>
            <a:endParaRPr lang="fi-FI"/>
          </a:p>
        </p:txBody>
      </p:sp>
    </p:spTree>
    <p:extLst>
      <p:ext uri="{BB962C8B-B14F-4D97-AF65-F5344CB8AC3E}">
        <p14:creationId xmlns:p14="http://schemas.microsoft.com/office/powerpoint/2010/main" val="1325027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idx="10"/>
          </p:nvPr>
        </p:nvSpPr>
        <p:spPr/>
        <p:txBody>
          <a:bodyPr/>
          <a:lstStyle/>
          <a:p>
            <a:pPr>
              <a:defRPr/>
            </a:pPr>
            <a:fld id="{5C694542-1B4B-4FE8-9F79-0BFF10CC9516}" type="slidenum">
              <a:rPr lang="fi-FI"/>
              <a:pPr>
                <a:defRPr/>
              </a:pPr>
              <a:t>11</a:t>
            </a:fld>
            <a:endParaRPr lang="fi-FI"/>
          </a:p>
        </p:txBody>
      </p:sp>
    </p:spTree>
    <p:extLst>
      <p:ext uri="{BB962C8B-B14F-4D97-AF65-F5344CB8AC3E}">
        <p14:creationId xmlns:p14="http://schemas.microsoft.com/office/powerpoint/2010/main" val="1946963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288CF52-CAA1-416D-91B9-F935E8DEF3F6}"/>
              </a:ext>
            </a:extLst>
          </p:cNvPr>
          <p:cNvSpPr>
            <a:spLocks noGrp="1"/>
          </p:cNvSpPr>
          <p:nvPr>
            <p:ph type="ctrTitle"/>
          </p:nvPr>
        </p:nvSpPr>
        <p:spPr>
          <a:xfrm>
            <a:off x="1238250" y="1122363"/>
            <a:ext cx="7429500" cy="2387600"/>
          </a:xfrm>
        </p:spPr>
        <p:txBody>
          <a:bodyPr anchor="b"/>
          <a:lstStyle>
            <a:lvl1pPr algn="ctr">
              <a:defRPr sz="4875"/>
            </a:lvl1pPr>
          </a:lstStyle>
          <a:p>
            <a:r>
              <a:rPr lang="fi-FI"/>
              <a:t>Muokkaa perustyyl. napsautt.</a:t>
            </a:r>
          </a:p>
        </p:txBody>
      </p:sp>
      <p:sp>
        <p:nvSpPr>
          <p:cNvPr id="3" name="Alaotsikko 2">
            <a:extLst>
              <a:ext uri="{FF2B5EF4-FFF2-40B4-BE49-F238E27FC236}">
                <a16:creationId xmlns:a16="http://schemas.microsoft.com/office/drawing/2014/main" id="{8B42D4B9-E36E-4C07-BE20-8D46BCAE0E30}"/>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BE0BF7C0-2203-4C9D-96DB-A4A65906B69A}"/>
              </a:ext>
            </a:extLst>
          </p:cNvPr>
          <p:cNvSpPr>
            <a:spLocks noGrp="1"/>
          </p:cNvSpPr>
          <p:nvPr>
            <p:ph type="dt" sz="half" idx="10"/>
          </p:nvPr>
        </p:nvSpPr>
        <p:spPr/>
        <p:txBody>
          <a:bodyPr/>
          <a:lstStyle/>
          <a:p>
            <a:fld id="{B2323FB9-2FC0-4B68-A20B-AA61559F712C}" type="datetimeFigureOut">
              <a:rPr lang="fi-FI" smtClean="0"/>
              <a:t>15.1.2019</a:t>
            </a:fld>
            <a:endParaRPr lang="fi-FI"/>
          </a:p>
        </p:txBody>
      </p:sp>
      <p:sp>
        <p:nvSpPr>
          <p:cNvPr id="5" name="Alatunnisteen paikkamerkki 4">
            <a:extLst>
              <a:ext uri="{FF2B5EF4-FFF2-40B4-BE49-F238E27FC236}">
                <a16:creationId xmlns:a16="http://schemas.microsoft.com/office/drawing/2014/main" id="{514A117F-B742-4C94-BB09-8A7798BC9CBE}"/>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8D5A5351-B9FC-46FD-989D-51695127225F}"/>
              </a:ext>
            </a:extLst>
          </p:cNvPr>
          <p:cNvSpPr>
            <a:spLocks noGrp="1"/>
          </p:cNvSpPr>
          <p:nvPr>
            <p:ph type="sldNum" sz="quarter" idx="12"/>
          </p:nvPr>
        </p:nvSpPr>
        <p:spPr/>
        <p:txBody>
          <a:bodyPr/>
          <a:lstStyle/>
          <a:p>
            <a:fld id="{D9214F99-AD57-44DF-B1F6-2889B627816B}" type="slidenum">
              <a:rPr lang="fi-FI" smtClean="0"/>
              <a:t>‹#›</a:t>
            </a:fld>
            <a:endParaRPr lang="fi-FI"/>
          </a:p>
        </p:txBody>
      </p:sp>
    </p:spTree>
    <p:extLst>
      <p:ext uri="{BB962C8B-B14F-4D97-AF65-F5344CB8AC3E}">
        <p14:creationId xmlns:p14="http://schemas.microsoft.com/office/powerpoint/2010/main" val="20349625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57FC1E3-F5B9-4D83-AB7C-169E4B0C6839}"/>
              </a:ext>
            </a:extLst>
          </p:cNvPr>
          <p:cNvSpPr>
            <a:spLocks noGrp="1"/>
          </p:cNvSpPr>
          <p:nvPr>
            <p:ph type="title"/>
          </p:nvPr>
        </p:nvSpPr>
        <p:spPr/>
        <p:txBody>
          <a:bodyPr/>
          <a:lstStyle/>
          <a:p>
            <a:r>
              <a:rPr lang="fi-FI"/>
              <a:t>Muokkaa perustyyl. napsautt.</a:t>
            </a:r>
          </a:p>
        </p:txBody>
      </p:sp>
      <p:sp>
        <p:nvSpPr>
          <p:cNvPr id="3" name="Pystysuoran tekstin paikkamerkki 2">
            <a:extLst>
              <a:ext uri="{FF2B5EF4-FFF2-40B4-BE49-F238E27FC236}">
                <a16:creationId xmlns:a16="http://schemas.microsoft.com/office/drawing/2014/main" id="{61957B7F-42DF-4B13-B501-279EA980C633}"/>
              </a:ext>
            </a:extLst>
          </p:cNvPr>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D2E1E6C-D71F-4234-AB88-CE98E491E8D4}"/>
              </a:ext>
            </a:extLst>
          </p:cNvPr>
          <p:cNvSpPr>
            <a:spLocks noGrp="1"/>
          </p:cNvSpPr>
          <p:nvPr>
            <p:ph type="dt" sz="half" idx="10"/>
          </p:nvPr>
        </p:nvSpPr>
        <p:spPr/>
        <p:txBody>
          <a:bodyPr/>
          <a:lstStyle/>
          <a:p>
            <a:fld id="{B2323FB9-2FC0-4B68-A20B-AA61559F712C}" type="datetimeFigureOut">
              <a:rPr lang="fi-FI" smtClean="0"/>
              <a:t>15.1.2019</a:t>
            </a:fld>
            <a:endParaRPr lang="fi-FI"/>
          </a:p>
        </p:txBody>
      </p:sp>
      <p:sp>
        <p:nvSpPr>
          <p:cNvPr id="5" name="Alatunnisteen paikkamerkki 4">
            <a:extLst>
              <a:ext uri="{FF2B5EF4-FFF2-40B4-BE49-F238E27FC236}">
                <a16:creationId xmlns:a16="http://schemas.microsoft.com/office/drawing/2014/main" id="{EC6EA7EE-B4FB-4A39-8740-0F860CF94105}"/>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D7C832F-BCCC-4619-B608-A0224B2A2514}"/>
              </a:ext>
            </a:extLst>
          </p:cNvPr>
          <p:cNvSpPr>
            <a:spLocks noGrp="1"/>
          </p:cNvSpPr>
          <p:nvPr>
            <p:ph type="sldNum" sz="quarter" idx="12"/>
          </p:nvPr>
        </p:nvSpPr>
        <p:spPr/>
        <p:txBody>
          <a:bodyPr/>
          <a:lstStyle/>
          <a:p>
            <a:pPr>
              <a:defRPr/>
            </a:pPr>
            <a:fld id="{2E862C85-D275-FA47-A7E9-80064BDD3310}" type="slidenum">
              <a:rPr lang="fi-FI" smtClean="0"/>
              <a:pPr>
                <a:defRPr/>
              </a:pPr>
              <a:t>‹#›</a:t>
            </a:fld>
            <a:endParaRPr lang="fi-FI" dirty="0"/>
          </a:p>
        </p:txBody>
      </p:sp>
    </p:spTree>
    <p:extLst>
      <p:ext uri="{BB962C8B-B14F-4D97-AF65-F5344CB8AC3E}">
        <p14:creationId xmlns:p14="http://schemas.microsoft.com/office/powerpoint/2010/main" val="2557719435"/>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8BF3EEEB-F810-43D7-8AD7-5DBDF7431779}"/>
              </a:ext>
            </a:extLst>
          </p:cNvPr>
          <p:cNvSpPr>
            <a:spLocks noGrp="1"/>
          </p:cNvSpPr>
          <p:nvPr>
            <p:ph type="title" orient="vert"/>
          </p:nvPr>
        </p:nvSpPr>
        <p:spPr>
          <a:xfrm>
            <a:off x="7088981" y="365125"/>
            <a:ext cx="2135981" cy="5811838"/>
          </a:xfrm>
        </p:spPr>
        <p:txBody>
          <a:bodyPr vert="eaVert"/>
          <a:lstStyle/>
          <a:p>
            <a:r>
              <a:rPr lang="fi-FI"/>
              <a:t>Muokkaa perustyyl. napsautt.</a:t>
            </a:r>
          </a:p>
        </p:txBody>
      </p:sp>
      <p:sp>
        <p:nvSpPr>
          <p:cNvPr id="3" name="Pystysuoran tekstin paikkamerkki 2">
            <a:extLst>
              <a:ext uri="{FF2B5EF4-FFF2-40B4-BE49-F238E27FC236}">
                <a16:creationId xmlns:a16="http://schemas.microsoft.com/office/drawing/2014/main" id="{851A3F5B-579D-4F0B-83D5-C261B3DF0B7B}"/>
              </a:ext>
            </a:extLst>
          </p:cNvPr>
          <p:cNvSpPr>
            <a:spLocks noGrp="1"/>
          </p:cNvSpPr>
          <p:nvPr>
            <p:ph type="body" orient="vert" idx="1"/>
          </p:nvPr>
        </p:nvSpPr>
        <p:spPr>
          <a:xfrm>
            <a:off x="681037" y="365125"/>
            <a:ext cx="6284119" cy="5811838"/>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A62A5C78-EE77-4745-ACFF-8E82008A9F1B}"/>
              </a:ext>
            </a:extLst>
          </p:cNvPr>
          <p:cNvSpPr>
            <a:spLocks noGrp="1"/>
          </p:cNvSpPr>
          <p:nvPr>
            <p:ph type="dt" sz="half" idx="10"/>
          </p:nvPr>
        </p:nvSpPr>
        <p:spPr/>
        <p:txBody>
          <a:bodyPr/>
          <a:lstStyle/>
          <a:p>
            <a:fld id="{B2323FB9-2FC0-4B68-A20B-AA61559F712C}" type="datetimeFigureOut">
              <a:rPr lang="fi-FI" smtClean="0"/>
              <a:t>15.1.2019</a:t>
            </a:fld>
            <a:endParaRPr lang="fi-FI"/>
          </a:p>
        </p:txBody>
      </p:sp>
      <p:sp>
        <p:nvSpPr>
          <p:cNvPr id="5" name="Alatunnisteen paikkamerkki 4">
            <a:extLst>
              <a:ext uri="{FF2B5EF4-FFF2-40B4-BE49-F238E27FC236}">
                <a16:creationId xmlns:a16="http://schemas.microsoft.com/office/drawing/2014/main" id="{ABA3FD9C-742D-4036-BF7B-49DDACDF7267}"/>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4F7776F2-4757-4CCF-AE17-377907AE5340}"/>
              </a:ext>
            </a:extLst>
          </p:cNvPr>
          <p:cNvSpPr>
            <a:spLocks noGrp="1"/>
          </p:cNvSpPr>
          <p:nvPr>
            <p:ph type="sldNum" sz="quarter" idx="12"/>
          </p:nvPr>
        </p:nvSpPr>
        <p:spPr/>
        <p:txBody>
          <a:bodyPr/>
          <a:lstStyle/>
          <a:p>
            <a:pPr>
              <a:defRPr/>
            </a:pPr>
            <a:fld id="{2E862C85-D275-FA47-A7E9-80064BDD3310}" type="slidenum">
              <a:rPr lang="fi-FI" smtClean="0"/>
              <a:pPr>
                <a:defRPr/>
              </a:pPr>
              <a:t>‹#›</a:t>
            </a:fld>
            <a:endParaRPr lang="fi-FI" dirty="0"/>
          </a:p>
        </p:txBody>
      </p:sp>
    </p:spTree>
    <p:extLst>
      <p:ext uri="{BB962C8B-B14F-4D97-AF65-F5344CB8AC3E}">
        <p14:creationId xmlns:p14="http://schemas.microsoft.com/office/powerpoint/2010/main" val="844737875"/>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B1DF5D0-334D-4928-96D9-340AEAE567C9}"/>
              </a:ext>
            </a:extLst>
          </p:cNvPr>
          <p:cNvSpPr>
            <a:spLocks noGrp="1"/>
          </p:cNvSpPr>
          <p:nvPr>
            <p:ph type="title"/>
          </p:nvPr>
        </p:nvSpPr>
        <p:spPr/>
        <p:txBody>
          <a:bodyPr/>
          <a:lstStyle/>
          <a:p>
            <a:r>
              <a:rPr lang="fi-FI"/>
              <a:t>Muokkaa perustyyl. napsautt.</a:t>
            </a:r>
          </a:p>
        </p:txBody>
      </p:sp>
      <p:sp>
        <p:nvSpPr>
          <p:cNvPr id="3" name="Sisällön paikkamerkki 2">
            <a:extLst>
              <a:ext uri="{FF2B5EF4-FFF2-40B4-BE49-F238E27FC236}">
                <a16:creationId xmlns:a16="http://schemas.microsoft.com/office/drawing/2014/main" id="{43E7E84E-1023-43D5-8C3B-8EA3D77142E6}"/>
              </a:ext>
            </a:extLst>
          </p:cNvPr>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4BF14111-95F2-4455-9907-96446DB30AED}"/>
              </a:ext>
            </a:extLst>
          </p:cNvPr>
          <p:cNvSpPr>
            <a:spLocks noGrp="1"/>
          </p:cNvSpPr>
          <p:nvPr>
            <p:ph type="dt" sz="half" idx="10"/>
          </p:nvPr>
        </p:nvSpPr>
        <p:spPr/>
        <p:txBody>
          <a:bodyPr/>
          <a:lstStyle/>
          <a:p>
            <a:fld id="{B2323FB9-2FC0-4B68-A20B-AA61559F712C}" type="datetimeFigureOut">
              <a:rPr lang="fi-FI" smtClean="0"/>
              <a:t>15.1.2019</a:t>
            </a:fld>
            <a:endParaRPr lang="fi-FI"/>
          </a:p>
        </p:txBody>
      </p:sp>
      <p:sp>
        <p:nvSpPr>
          <p:cNvPr id="5" name="Alatunnisteen paikkamerkki 4">
            <a:extLst>
              <a:ext uri="{FF2B5EF4-FFF2-40B4-BE49-F238E27FC236}">
                <a16:creationId xmlns:a16="http://schemas.microsoft.com/office/drawing/2014/main" id="{180C38A3-0F53-464F-BDDD-7EA71BEEC028}"/>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51BDB690-127D-4289-98A3-A2805D91332C}"/>
              </a:ext>
            </a:extLst>
          </p:cNvPr>
          <p:cNvSpPr>
            <a:spLocks noGrp="1"/>
          </p:cNvSpPr>
          <p:nvPr>
            <p:ph type="sldNum" sz="quarter" idx="12"/>
          </p:nvPr>
        </p:nvSpPr>
        <p:spPr/>
        <p:txBody>
          <a:bodyPr/>
          <a:lstStyle/>
          <a:p>
            <a:pPr>
              <a:defRPr/>
            </a:pPr>
            <a:fld id="{2E862C85-D275-FA47-A7E9-80064BDD3310}" type="slidenum">
              <a:rPr lang="fi-FI" smtClean="0"/>
              <a:pPr>
                <a:defRPr/>
              </a:pPr>
              <a:t>‹#›</a:t>
            </a:fld>
            <a:endParaRPr lang="fi-FI" dirty="0"/>
          </a:p>
        </p:txBody>
      </p:sp>
    </p:spTree>
    <p:extLst>
      <p:ext uri="{BB962C8B-B14F-4D97-AF65-F5344CB8AC3E}">
        <p14:creationId xmlns:p14="http://schemas.microsoft.com/office/powerpoint/2010/main" val="41318642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D2B4226-41D8-48F0-AB81-B1B4D615FB15}"/>
              </a:ext>
            </a:extLst>
          </p:cNvPr>
          <p:cNvSpPr>
            <a:spLocks noGrp="1"/>
          </p:cNvSpPr>
          <p:nvPr>
            <p:ph type="title"/>
          </p:nvPr>
        </p:nvSpPr>
        <p:spPr>
          <a:xfrm>
            <a:off x="675878" y="1709739"/>
            <a:ext cx="8543925" cy="2852737"/>
          </a:xfrm>
        </p:spPr>
        <p:txBody>
          <a:bodyPr anchor="b"/>
          <a:lstStyle>
            <a:lvl1pPr>
              <a:defRPr sz="4875"/>
            </a:lvl1pPr>
          </a:lstStyle>
          <a:p>
            <a:r>
              <a:rPr lang="fi-FI"/>
              <a:t>Muokkaa perustyyl. napsautt.</a:t>
            </a:r>
          </a:p>
        </p:txBody>
      </p:sp>
      <p:sp>
        <p:nvSpPr>
          <p:cNvPr id="3" name="Tekstin paikkamerkki 2">
            <a:extLst>
              <a:ext uri="{FF2B5EF4-FFF2-40B4-BE49-F238E27FC236}">
                <a16:creationId xmlns:a16="http://schemas.microsoft.com/office/drawing/2014/main" id="{66CE76EF-3D16-4753-98D0-D69AB6AE4540}"/>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fi-FI"/>
              <a:t>Muokkaa tekstin perustyylejä</a:t>
            </a:r>
          </a:p>
        </p:txBody>
      </p:sp>
      <p:sp>
        <p:nvSpPr>
          <p:cNvPr id="4" name="Päivämäärän paikkamerkki 3">
            <a:extLst>
              <a:ext uri="{FF2B5EF4-FFF2-40B4-BE49-F238E27FC236}">
                <a16:creationId xmlns:a16="http://schemas.microsoft.com/office/drawing/2014/main" id="{7031BC38-D9D0-4B3A-A6D0-C0E0DD068645}"/>
              </a:ext>
            </a:extLst>
          </p:cNvPr>
          <p:cNvSpPr>
            <a:spLocks noGrp="1"/>
          </p:cNvSpPr>
          <p:nvPr>
            <p:ph type="dt" sz="half" idx="10"/>
          </p:nvPr>
        </p:nvSpPr>
        <p:spPr/>
        <p:txBody>
          <a:bodyPr/>
          <a:lstStyle/>
          <a:p>
            <a:fld id="{B2323FB9-2FC0-4B68-A20B-AA61559F712C}" type="datetimeFigureOut">
              <a:rPr lang="fi-FI" smtClean="0"/>
              <a:t>15.1.2019</a:t>
            </a:fld>
            <a:endParaRPr lang="fi-FI"/>
          </a:p>
        </p:txBody>
      </p:sp>
      <p:sp>
        <p:nvSpPr>
          <p:cNvPr id="5" name="Alatunnisteen paikkamerkki 4">
            <a:extLst>
              <a:ext uri="{FF2B5EF4-FFF2-40B4-BE49-F238E27FC236}">
                <a16:creationId xmlns:a16="http://schemas.microsoft.com/office/drawing/2014/main" id="{88CAEF29-C0BF-46FF-8DFD-31EF596BD3CE}"/>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63D6A9BF-094E-4A66-B016-342E3160A865}"/>
              </a:ext>
            </a:extLst>
          </p:cNvPr>
          <p:cNvSpPr>
            <a:spLocks noGrp="1"/>
          </p:cNvSpPr>
          <p:nvPr>
            <p:ph type="sldNum" sz="quarter" idx="12"/>
          </p:nvPr>
        </p:nvSpPr>
        <p:spPr/>
        <p:txBody>
          <a:bodyPr/>
          <a:lstStyle/>
          <a:p>
            <a:pPr>
              <a:defRPr/>
            </a:pPr>
            <a:fld id="{2E862C85-D275-FA47-A7E9-80064BDD3310}" type="slidenum">
              <a:rPr lang="fi-FI" smtClean="0"/>
              <a:pPr>
                <a:defRPr/>
              </a:pPr>
              <a:t>‹#›</a:t>
            </a:fld>
            <a:endParaRPr lang="fi-FI" dirty="0"/>
          </a:p>
        </p:txBody>
      </p:sp>
    </p:spTree>
    <p:extLst>
      <p:ext uri="{BB962C8B-B14F-4D97-AF65-F5344CB8AC3E}">
        <p14:creationId xmlns:p14="http://schemas.microsoft.com/office/powerpoint/2010/main" val="10591168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5699AF1-3B05-4B40-9936-20C5412B6D25}"/>
              </a:ext>
            </a:extLst>
          </p:cNvPr>
          <p:cNvSpPr>
            <a:spLocks noGrp="1"/>
          </p:cNvSpPr>
          <p:nvPr>
            <p:ph type="title"/>
          </p:nvPr>
        </p:nvSpPr>
        <p:spPr/>
        <p:txBody>
          <a:bodyPr/>
          <a:lstStyle/>
          <a:p>
            <a:r>
              <a:rPr lang="fi-FI"/>
              <a:t>Muokkaa perustyyl. napsautt.</a:t>
            </a:r>
          </a:p>
        </p:txBody>
      </p:sp>
      <p:sp>
        <p:nvSpPr>
          <p:cNvPr id="3" name="Sisällön paikkamerkki 2">
            <a:extLst>
              <a:ext uri="{FF2B5EF4-FFF2-40B4-BE49-F238E27FC236}">
                <a16:creationId xmlns:a16="http://schemas.microsoft.com/office/drawing/2014/main" id="{00A4FE52-C814-431F-88F4-3D972DDF08B6}"/>
              </a:ext>
            </a:extLst>
          </p:cNvPr>
          <p:cNvSpPr>
            <a:spLocks noGrp="1"/>
          </p:cNvSpPr>
          <p:nvPr>
            <p:ph sz="half" idx="1"/>
          </p:nvPr>
        </p:nvSpPr>
        <p:spPr>
          <a:xfrm>
            <a:off x="681038" y="1825625"/>
            <a:ext cx="421005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5CE26051-1A31-42C8-82CC-5C54975CF3D4}"/>
              </a:ext>
            </a:extLst>
          </p:cNvPr>
          <p:cNvSpPr>
            <a:spLocks noGrp="1"/>
          </p:cNvSpPr>
          <p:nvPr>
            <p:ph sz="half" idx="2"/>
          </p:nvPr>
        </p:nvSpPr>
        <p:spPr>
          <a:xfrm>
            <a:off x="5014913" y="1825625"/>
            <a:ext cx="421005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B7958CA9-87EA-40F5-AE35-2603C4B7E9EE}"/>
              </a:ext>
            </a:extLst>
          </p:cNvPr>
          <p:cNvSpPr>
            <a:spLocks noGrp="1"/>
          </p:cNvSpPr>
          <p:nvPr>
            <p:ph type="dt" sz="half" idx="10"/>
          </p:nvPr>
        </p:nvSpPr>
        <p:spPr/>
        <p:txBody>
          <a:bodyPr/>
          <a:lstStyle/>
          <a:p>
            <a:fld id="{B2323FB9-2FC0-4B68-A20B-AA61559F712C}" type="datetimeFigureOut">
              <a:rPr lang="fi-FI" smtClean="0"/>
              <a:t>15.1.2019</a:t>
            </a:fld>
            <a:endParaRPr lang="fi-FI"/>
          </a:p>
        </p:txBody>
      </p:sp>
      <p:sp>
        <p:nvSpPr>
          <p:cNvPr id="6" name="Alatunnisteen paikkamerkki 5">
            <a:extLst>
              <a:ext uri="{FF2B5EF4-FFF2-40B4-BE49-F238E27FC236}">
                <a16:creationId xmlns:a16="http://schemas.microsoft.com/office/drawing/2014/main" id="{1FEFFFF6-E4A9-4A49-AD0C-AFCCA8ED06D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9B9A418B-5A2E-42E9-A317-9020B05610D1}"/>
              </a:ext>
            </a:extLst>
          </p:cNvPr>
          <p:cNvSpPr>
            <a:spLocks noGrp="1"/>
          </p:cNvSpPr>
          <p:nvPr>
            <p:ph type="sldNum" sz="quarter" idx="12"/>
          </p:nvPr>
        </p:nvSpPr>
        <p:spPr/>
        <p:txBody>
          <a:bodyPr/>
          <a:lstStyle/>
          <a:p>
            <a:pPr>
              <a:defRPr/>
            </a:pPr>
            <a:fld id="{2E862C85-D275-FA47-A7E9-80064BDD3310}" type="slidenum">
              <a:rPr lang="fi-FI" smtClean="0"/>
              <a:pPr>
                <a:defRPr/>
              </a:pPr>
              <a:t>‹#›</a:t>
            </a:fld>
            <a:endParaRPr lang="fi-FI" dirty="0"/>
          </a:p>
        </p:txBody>
      </p:sp>
    </p:spTree>
    <p:extLst>
      <p:ext uri="{BB962C8B-B14F-4D97-AF65-F5344CB8AC3E}">
        <p14:creationId xmlns:p14="http://schemas.microsoft.com/office/powerpoint/2010/main" val="37715640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76166D8-CFDF-4C90-B5F4-2AE90FD2D38D}"/>
              </a:ext>
            </a:extLst>
          </p:cNvPr>
          <p:cNvSpPr>
            <a:spLocks noGrp="1"/>
          </p:cNvSpPr>
          <p:nvPr>
            <p:ph type="title"/>
          </p:nvPr>
        </p:nvSpPr>
        <p:spPr>
          <a:xfrm>
            <a:off x="682328" y="365126"/>
            <a:ext cx="8543925" cy="1325563"/>
          </a:xfrm>
        </p:spPr>
        <p:txBody>
          <a:bodyPr/>
          <a:lstStyle/>
          <a:p>
            <a:r>
              <a:rPr lang="fi-FI"/>
              <a:t>Muokkaa perustyyl. napsautt.</a:t>
            </a:r>
          </a:p>
        </p:txBody>
      </p:sp>
      <p:sp>
        <p:nvSpPr>
          <p:cNvPr id="3" name="Tekstin paikkamerkki 2">
            <a:extLst>
              <a:ext uri="{FF2B5EF4-FFF2-40B4-BE49-F238E27FC236}">
                <a16:creationId xmlns:a16="http://schemas.microsoft.com/office/drawing/2014/main" id="{A9B57A94-8599-485A-A0A1-C7488C1DB701}"/>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fi-FI"/>
              <a:t>Muokkaa tekstin perustyylejä</a:t>
            </a:r>
          </a:p>
        </p:txBody>
      </p:sp>
      <p:sp>
        <p:nvSpPr>
          <p:cNvPr id="4" name="Sisällön paikkamerkki 3">
            <a:extLst>
              <a:ext uri="{FF2B5EF4-FFF2-40B4-BE49-F238E27FC236}">
                <a16:creationId xmlns:a16="http://schemas.microsoft.com/office/drawing/2014/main" id="{DEF24747-53BC-4088-83A7-B78FD6550725}"/>
              </a:ext>
            </a:extLst>
          </p:cNvPr>
          <p:cNvSpPr>
            <a:spLocks noGrp="1"/>
          </p:cNvSpPr>
          <p:nvPr>
            <p:ph sz="half" idx="2"/>
          </p:nvPr>
        </p:nvSpPr>
        <p:spPr>
          <a:xfrm>
            <a:off x="682328" y="2505075"/>
            <a:ext cx="4190702"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8E3D66C4-36B4-4CE8-8ADD-AFF225BDDDAC}"/>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fi-FI"/>
              <a:t>Muokkaa tekstin perustyylejä</a:t>
            </a:r>
          </a:p>
        </p:txBody>
      </p:sp>
      <p:sp>
        <p:nvSpPr>
          <p:cNvPr id="6" name="Sisällön paikkamerkki 5">
            <a:extLst>
              <a:ext uri="{FF2B5EF4-FFF2-40B4-BE49-F238E27FC236}">
                <a16:creationId xmlns:a16="http://schemas.microsoft.com/office/drawing/2014/main" id="{9190F90E-E510-4479-90F7-82D96A2E92DA}"/>
              </a:ext>
            </a:extLst>
          </p:cNvPr>
          <p:cNvSpPr>
            <a:spLocks noGrp="1"/>
          </p:cNvSpPr>
          <p:nvPr>
            <p:ph sz="quarter" idx="4"/>
          </p:nvPr>
        </p:nvSpPr>
        <p:spPr>
          <a:xfrm>
            <a:off x="5014913" y="2505075"/>
            <a:ext cx="4211340"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B65352D4-D3C3-4274-8B9C-DC14D0828374}"/>
              </a:ext>
            </a:extLst>
          </p:cNvPr>
          <p:cNvSpPr>
            <a:spLocks noGrp="1"/>
          </p:cNvSpPr>
          <p:nvPr>
            <p:ph type="dt" sz="half" idx="10"/>
          </p:nvPr>
        </p:nvSpPr>
        <p:spPr/>
        <p:txBody>
          <a:bodyPr/>
          <a:lstStyle/>
          <a:p>
            <a:fld id="{B2323FB9-2FC0-4B68-A20B-AA61559F712C}" type="datetimeFigureOut">
              <a:rPr lang="fi-FI" smtClean="0"/>
              <a:t>15.1.2019</a:t>
            </a:fld>
            <a:endParaRPr lang="fi-FI"/>
          </a:p>
        </p:txBody>
      </p:sp>
      <p:sp>
        <p:nvSpPr>
          <p:cNvPr id="8" name="Alatunnisteen paikkamerkki 7">
            <a:extLst>
              <a:ext uri="{FF2B5EF4-FFF2-40B4-BE49-F238E27FC236}">
                <a16:creationId xmlns:a16="http://schemas.microsoft.com/office/drawing/2014/main" id="{EE9E9F17-D63B-4116-AA71-F476E4CB207E}"/>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A7689F1C-AF1A-4AAE-A7C2-DE11F22F15BA}"/>
              </a:ext>
            </a:extLst>
          </p:cNvPr>
          <p:cNvSpPr>
            <a:spLocks noGrp="1"/>
          </p:cNvSpPr>
          <p:nvPr>
            <p:ph type="sldNum" sz="quarter" idx="12"/>
          </p:nvPr>
        </p:nvSpPr>
        <p:spPr/>
        <p:txBody>
          <a:bodyPr/>
          <a:lstStyle/>
          <a:p>
            <a:pPr>
              <a:defRPr/>
            </a:pPr>
            <a:fld id="{2E862C85-D275-FA47-A7E9-80064BDD3310}" type="slidenum">
              <a:rPr lang="fi-FI" smtClean="0"/>
              <a:pPr>
                <a:defRPr/>
              </a:pPr>
              <a:t>‹#›</a:t>
            </a:fld>
            <a:endParaRPr lang="fi-FI" dirty="0"/>
          </a:p>
        </p:txBody>
      </p:sp>
    </p:spTree>
    <p:extLst>
      <p:ext uri="{BB962C8B-B14F-4D97-AF65-F5344CB8AC3E}">
        <p14:creationId xmlns:p14="http://schemas.microsoft.com/office/powerpoint/2010/main" val="1392237014"/>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E4267E-F57A-413C-BBDB-2131FC826D08}"/>
              </a:ext>
            </a:extLst>
          </p:cNvPr>
          <p:cNvSpPr>
            <a:spLocks noGrp="1"/>
          </p:cNvSpPr>
          <p:nvPr>
            <p:ph type="title"/>
          </p:nvPr>
        </p:nvSpPr>
        <p:spPr/>
        <p:txBody>
          <a:bodyPr/>
          <a:lstStyle/>
          <a:p>
            <a:r>
              <a:rPr lang="fi-FI"/>
              <a:t>Muokkaa perustyyl. napsautt.</a:t>
            </a:r>
          </a:p>
        </p:txBody>
      </p:sp>
      <p:sp>
        <p:nvSpPr>
          <p:cNvPr id="3" name="Päivämäärän paikkamerkki 2">
            <a:extLst>
              <a:ext uri="{FF2B5EF4-FFF2-40B4-BE49-F238E27FC236}">
                <a16:creationId xmlns:a16="http://schemas.microsoft.com/office/drawing/2014/main" id="{63E94237-9164-46A4-8A43-99509B84CB1F}"/>
              </a:ext>
            </a:extLst>
          </p:cNvPr>
          <p:cNvSpPr>
            <a:spLocks noGrp="1"/>
          </p:cNvSpPr>
          <p:nvPr>
            <p:ph type="dt" sz="half" idx="10"/>
          </p:nvPr>
        </p:nvSpPr>
        <p:spPr/>
        <p:txBody>
          <a:bodyPr/>
          <a:lstStyle/>
          <a:p>
            <a:fld id="{B2323FB9-2FC0-4B68-A20B-AA61559F712C}" type="datetimeFigureOut">
              <a:rPr lang="fi-FI" smtClean="0"/>
              <a:t>15.1.2019</a:t>
            </a:fld>
            <a:endParaRPr lang="fi-FI"/>
          </a:p>
        </p:txBody>
      </p:sp>
      <p:sp>
        <p:nvSpPr>
          <p:cNvPr id="4" name="Alatunnisteen paikkamerkki 3">
            <a:extLst>
              <a:ext uri="{FF2B5EF4-FFF2-40B4-BE49-F238E27FC236}">
                <a16:creationId xmlns:a16="http://schemas.microsoft.com/office/drawing/2014/main" id="{6BA1841A-86EE-4DC3-80E2-EF165928C94C}"/>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C00E231B-A237-4753-A50B-29F3799E300C}"/>
              </a:ext>
            </a:extLst>
          </p:cNvPr>
          <p:cNvSpPr>
            <a:spLocks noGrp="1"/>
          </p:cNvSpPr>
          <p:nvPr>
            <p:ph type="sldNum" sz="quarter" idx="12"/>
          </p:nvPr>
        </p:nvSpPr>
        <p:spPr/>
        <p:txBody>
          <a:bodyPr/>
          <a:lstStyle/>
          <a:p>
            <a:pPr>
              <a:defRPr/>
            </a:pPr>
            <a:fld id="{2E862C85-D275-FA47-A7E9-80064BDD3310}" type="slidenum">
              <a:rPr lang="fi-FI" smtClean="0"/>
              <a:pPr>
                <a:defRPr/>
              </a:pPr>
              <a:t>‹#›</a:t>
            </a:fld>
            <a:endParaRPr lang="fi-FI" dirty="0"/>
          </a:p>
        </p:txBody>
      </p:sp>
    </p:spTree>
    <p:extLst>
      <p:ext uri="{BB962C8B-B14F-4D97-AF65-F5344CB8AC3E}">
        <p14:creationId xmlns:p14="http://schemas.microsoft.com/office/powerpoint/2010/main" val="341798781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B7FA30DF-0B37-4E1C-A954-D4B86AF1EB78}"/>
              </a:ext>
            </a:extLst>
          </p:cNvPr>
          <p:cNvSpPr>
            <a:spLocks noGrp="1"/>
          </p:cNvSpPr>
          <p:nvPr>
            <p:ph type="dt" sz="half" idx="10"/>
          </p:nvPr>
        </p:nvSpPr>
        <p:spPr/>
        <p:txBody>
          <a:bodyPr/>
          <a:lstStyle/>
          <a:p>
            <a:fld id="{B2323FB9-2FC0-4B68-A20B-AA61559F712C}" type="datetimeFigureOut">
              <a:rPr lang="fi-FI" smtClean="0"/>
              <a:t>15.1.2019</a:t>
            </a:fld>
            <a:endParaRPr lang="fi-FI"/>
          </a:p>
        </p:txBody>
      </p:sp>
      <p:sp>
        <p:nvSpPr>
          <p:cNvPr id="3" name="Alatunnisteen paikkamerkki 2">
            <a:extLst>
              <a:ext uri="{FF2B5EF4-FFF2-40B4-BE49-F238E27FC236}">
                <a16:creationId xmlns:a16="http://schemas.microsoft.com/office/drawing/2014/main" id="{F03BACE9-C4CE-408E-B55B-11E988163EB5}"/>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723E47C3-133A-4CBC-868E-978270AC7194}"/>
              </a:ext>
            </a:extLst>
          </p:cNvPr>
          <p:cNvSpPr>
            <a:spLocks noGrp="1"/>
          </p:cNvSpPr>
          <p:nvPr>
            <p:ph type="sldNum" sz="quarter" idx="12"/>
          </p:nvPr>
        </p:nvSpPr>
        <p:spPr/>
        <p:txBody>
          <a:bodyPr/>
          <a:lstStyle/>
          <a:p>
            <a:pPr>
              <a:defRPr/>
            </a:pPr>
            <a:fld id="{2E862C85-D275-FA47-A7E9-80064BDD3310}" type="slidenum">
              <a:rPr lang="fi-FI" smtClean="0"/>
              <a:pPr>
                <a:defRPr/>
              </a:pPr>
              <a:t>‹#›</a:t>
            </a:fld>
            <a:endParaRPr lang="fi-FI" dirty="0"/>
          </a:p>
        </p:txBody>
      </p:sp>
    </p:spTree>
    <p:extLst>
      <p:ext uri="{BB962C8B-B14F-4D97-AF65-F5344CB8AC3E}">
        <p14:creationId xmlns:p14="http://schemas.microsoft.com/office/powerpoint/2010/main" val="11259805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8C93656-EB6F-47D9-9545-8888461D2249}"/>
              </a:ext>
            </a:extLst>
          </p:cNvPr>
          <p:cNvSpPr>
            <a:spLocks noGrp="1"/>
          </p:cNvSpPr>
          <p:nvPr>
            <p:ph type="title"/>
          </p:nvPr>
        </p:nvSpPr>
        <p:spPr>
          <a:xfrm>
            <a:off x="682328" y="457200"/>
            <a:ext cx="3194943" cy="1600200"/>
          </a:xfrm>
        </p:spPr>
        <p:txBody>
          <a:bodyPr anchor="b"/>
          <a:lstStyle>
            <a:lvl1pPr>
              <a:defRPr sz="2600"/>
            </a:lvl1pPr>
          </a:lstStyle>
          <a:p>
            <a:r>
              <a:rPr lang="fi-FI"/>
              <a:t>Muokkaa perustyyl. napsautt.</a:t>
            </a:r>
          </a:p>
        </p:txBody>
      </p:sp>
      <p:sp>
        <p:nvSpPr>
          <p:cNvPr id="3" name="Sisällön paikkamerkki 2">
            <a:extLst>
              <a:ext uri="{FF2B5EF4-FFF2-40B4-BE49-F238E27FC236}">
                <a16:creationId xmlns:a16="http://schemas.microsoft.com/office/drawing/2014/main" id="{B74A5A96-8F3F-49D0-A066-696EE862A9D5}"/>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24DEF5CE-FDC0-4861-B554-E448298BAA6A}"/>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fi-FI"/>
              <a:t>Muokkaa tekstin perustyylejä</a:t>
            </a:r>
          </a:p>
        </p:txBody>
      </p:sp>
      <p:sp>
        <p:nvSpPr>
          <p:cNvPr id="5" name="Päivämäärän paikkamerkki 4">
            <a:extLst>
              <a:ext uri="{FF2B5EF4-FFF2-40B4-BE49-F238E27FC236}">
                <a16:creationId xmlns:a16="http://schemas.microsoft.com/office/drawing/2014/main" id="{BB834C3F-93D3-4E54-B9BC-79645C4A75BA}"/>
              </a:ext>
            </a:extLst>
          </p:cNvPr>
          <p:cNvSpPr>
            <a:spLocks noGrp="1"/>
          </p:cNvSpPr>
          <p:nvPr>
            <p:ph type="dt" sz="half" idx="10"/>
          </p:nvPr>
        </p:nvSpPr>
        <p:spPr/>
        <p:txBody>
          <a:bodyPr/>
          <a:lstStyle/>
          <a:p>
            <a:fld id="{B2323FB9-2FC0-4B68-A20B-AA61559F712C}" type="datetimeFigureOut">
              <a:rPr lang="fi-FI" smtClean="0"/>
              <a:t>15.1.2019</a:t>
            </a:fld>
            <a:endParaRPr lang="fi-FI"/>
          </a:p>
        </p:txBody>
      </p:sp>
      <p:sp>
        <p:nvSpPr>
          <p:cNvPr id="6" name="Alatunnisteen paikkamerkki 5">
            <a:extLst>
              <a:ext uri="{FF2B5EF4-FFF2-40B4-BE49-F238E27FC236}">
                <a16:creationId xmlns:a16="http://schemas.microsoft.com/office/drawing/2014/main" id="{8A6446CA-359B-4B45-AF68-51A5A15349A5}"/>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B2DD6E88-7F1C-4C4C-9F70-3BA1FFFD708C}"/>
              </a:ext>
            </a:extLst>
          </p:cNvPr>
          <p:cNvSpPr>
            <a:spLocks noGrp="1"/>
          </p:cNvSpPr>
          <p:nvPr>
            <p:ph type="sldNum" sz="quarter" idx="12"/>
          </p:nvPr>
        </p:nvSpPr>
        <p:spPr/>
        <p:txBody>
          <a:bodyPr/>
          <a:lstStyle/>
          <a:p>
            <a:pPr>
              <a:defRPr/>
            </a:pPr>
            <a:fld id="{2E862C85-D275-FA47-A7E9-80064BDD3310}" type="slidenum">
              <a:rPr lang="fi-FI" smtClean="0"/>
              <a:pPr>
                <a:defRPr/>
              </a:pPr>
              <a:t>‹#›</a:t>
            </a:fld>
            <a:endParaRPr lang="fi-FI" dirty="0"/>
          </a:p>
        </p:txBody>
      </p:sp>
    </p:spTree>
    <p:extLst>
      <p:ext uri="{BB962C8B-B14F-4D97-AF65-F5344CB8AC3E}">
        <p14:creationId xmlns:p14="http://schemas.microsoft.com/office/powerpoint/2010/main" val="23427297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3ED914A-D148-4248-BBBD-E496105F2710}"/>
              </a:ext>
            </a:extLst>
          </p:cNvPr>
          <p:cNvSpPr>
            <a:spLocks noGrp="1"/>
          </p:cNvSpPr>
          <p:nvPr>
            <p:ph type="title"/>
          </p:nvPr>
        </p:nvSpPr>
        <p:spPr>
          <a:xfrm>
            <a:off x="682328" y="457200"/>
            <a:ext cx="3194943" cy="1600200"/>
          </a:xfrm>
        </p:spPr>
        <p:txBody>
          <a:bodyPr anchor="b"/>
          <a:lstStyle>
            <a:lvl1pPr>
              <a:defRPr sz="2600"/>
            </a:lvl1pPr>
          </a:lstStyle>
          <a:p>
            <a:r>
              <a:rPr lang="fi-FI"/>
              <a:t>Muokkaa perustyyl. napsautt.</a:t>
            </a:r>
          </a:p>
        </p:txBody>
      </p:sp>
      <p:sp>
        <p:nvSpPr>
          <p:cNvPr id="3" name="Kuvan paikkamerkki 2">
            <a:extLst>
              <a:ext uri="{FF2B5EF4-FFF2-40B4-BE49-F238E27FC236}">
                <a16:creationId xmlns:a16="http://schemas.microsoft.com/office/drawing/2014/main" id="{E00176C8-67D4-4249-9DCD-30C2A40DEB1D}"/>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lang="fi-FI"/>
          </a:p>
        </p:txBody>
      </p:sp>
      <p:sp>
        <p:nvSpPr>
          <p:cNvPr id="4" name="Tekstin paikkamerkki 3">
            <a:extLst>
              <a:ext uri="{FF2B5EF4-FFF2-40B4-BE49-F238E27FC236}">
                <a16:creationId xmlns:a16="http://schemas.microsoft.com/office/drawing/2014/main" id="{C14B676A-0F78-4666-B8B1-CD81803AC160}"/>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fi-FI"/>
              <a:t>Muokkaa tekstin perustyylejä</a:t>
            </a:r>
          </a:p>
        </p:txBody>
      </p:sp>
      <p:sp>
        <p:nvSpPr>
          <p:cNvPr id="5" name="Päivämäärän paikkamerkki 4">
            <a:extLst>
              <a:ext uri="{FF2B5EF4-FFF2-40B4-BE49-F238E27FC236}">
                <a16:creationId xmlns:a16="http://schemas.microsoft.com/office/drawing/2014/main" id="{5410A371-382B-43B2-9AFB-AA872F2B4B98}"/>
              </a:ext>
            </a:extLst>
          </p:cNvPr>
          <p:cNvSpPr>
            <a:spLocks noGrp="1"/>
          </p:cNvSpPr>
          <p:nvPr>
            <p:ph type="dt" sz="half" idx="10"/>
          </p:nvPr>
        </p:nvSpPr>
        <p:spPr/>
        <p:txBody>
          <a:bodyPr/>
          <a:lstStyle/>
          <a:p>
            <a:fld id="{B2323FB9-2FC0-4B68-A20B-AA61559F712C}" type="datetimeFigureOut">
              <a:rPr lang="fi-FI" smtClean="0"/>
              <a:t>15.1.2019</a:t>
            </a:fld>
            <a:endParaRPr lang="fi-FI"/>
          </a:p>
        </p:txBody>
      </p:sp>
      <p:sp>
        <p:nvSpPr>
          <p:cNvPr id="6" name="Alatunnisteen paikkamerkki 5">
            <a:extLst>
              <a:ext uri="{FF2B5EF4-FFF2-40B4-BE49-F238E27FC236}">
                <a16:creationId xmlns:a16="http://schemas.microsoft.com/office/drawing/2014/main" id="{42FC4909-7CEF-4CB0-A73B-D9E68A974272}"/>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4FBB8D69-CC3F-4ED6-B5F5-21E28B2F5CDF}"/>
              </a:ext>
            </a:extLst>
          </p:cNvPr>
          <p:cNvSpPr>
            <a:spLocks noGrp="1"/>
          </p:cNvSpPr>
          <p:nvPr>
            <p:ph type="sldNum" sz="quarter" idx="12"/>
          </p:nvPr>
        </p:nvSpPr>
        <p:spPr/>
        <p:txBody>
          <a:bodyPr/>
          <a:lstStyle/>
          <a:p>
            <a:pPr>
              <a:defRPr/>
            </a:pPr>
            <a:fld id="{2E862C85-D275-FA47-A7E9-80064BDD3310}" type="slidenum">
              <a:rPr lang="fi-FI" smtClean="0"/>
              <a:pPr>
                <a:defRPr/>
              </a:pPr>
              <a:t>‹#›</a:t>
            </a:fld>
            <a:endParaRPr lang="fi-FI" dirty="0"/>
          </a:p>
        </p:txBody>
      </p:sp>
    </p:spTree>
    <p:extLst>
      <p:ext uri="{BB962C8B-B14F-4D97-AF65-F5344CB8AC3E}">
        <p14:creationId xmlns:p14="http://schemas.microsoft.com/office/powerpoint/2010/main" val="651692957"/>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B4F0D08-5E32-420D-8872-4687B2853911}"/>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a:extLst>
              <a:ext uri="{FF2B5EF4-FFF2-40B4-BE49-F238E27FC236}">
                <a16:creationId xmlns:a16="http://schemas.microsoft.com/office/drawing/2014/main" id="{ECCFF10E-7786-4936-BA52-11D34E572313}"/>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890798B1-B66F-4FA3-9C7A-BE5F0E90AEE4}"/>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B2323FB9-2FC0-4B68-A20B-AA61559F712C}" type="datetimeFigureOut">
              <a:rPr lang="fi-FI" smtClean="0"/>
              <a:t>15.1.2019</a:t>
            </a:fld>
            <a:endParaRPr lang="fi-FI"/>
          </a:p>
        </p:txBody>
      </p:sp>
      <p:sp>
        <p:nvSpPr>
          <p:cNvPr id="5" name="Alatunnisteen paikkamerkki 4">
            <a:extLst>
              <a:ext uri="{FF2B5EF4-FFF2-40B4-BE49-F238E27FC236}">
                <a16:creationId xmlns:a16="http://schemas.microsoft.com/office/drawing/2014/main" id="{F6CAB409-2D25-412C-BC04-528DAEAD9E64}"/>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46486A3D-AB4A-4FF4-A3A1-3E24A485DACF}"/>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pPr>
              <a:defRPr/>
            </a:pPr>
            <a:fld id="{2E862C85-D275-FA47-A7E9-80064BDD3310}" type="slidenum">
              <a:rPr lang="fi-FI" smtClean="0"/>
              <a:pPr>
                <a:defRPr/>
              </a:pPr>
              <a:t>‹#›</a:t>
            </a:fld>
            <a:endParaRPr lang="fi-FI" dirty="0"/>
          </a:p>
        </p:txBody>
      </p:sp>
    </p:spTree>
    <p:extLst>
      <p:ext uri="{BB962C8B-B14F-4D97-AF65-F5344CB8AC3E}">
        <p14:creationId xmlns:p14="http://schemas.microsoft.com/office/powerpoint/2010/main" val="2014672899"/>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sldNum="0" hdr="0" dt="0"/>
  <p:txStyles>
    <p:titleStyle>
      <a:lvl1pPr algn="l" defTabSz="742950" rtl="0" eaLnBrk="1" latinLnBrk="0" hangingPunct="1">
        <a:lnSpc>
          <a:spcPct val="90000"/>
        </a:lnSpc>
        <a:spcBef>
          <a:spcPct val="0"/>
        </a:spcBef>
        <a:buNone/>
        <a:defRPr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fi-FI"/>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a:t>YHTIÖKOKOUS KOULU</a:t>
            </a:r>
          </a:p>
        </p:txBody>
      </p:sp>
      <p:sp>
        <p:nvSpPr>
          <p:cNvPr id="3" name="Alaotsikko 2"/>
          <p:cNvSpPr>
            <a:spLocks noGrp="1"/>
          </p:cNvSpPr>
          <p:nvPr>
            <p:ph type="subTitle" idx="1"/>
          </p:nvPr>
        </p:nvSpPr>
        <p:spPr/>
        <p:txBody>
          <a:bodyPr>
            <a:normAutofit/>
          </a:bodyPr>
          <a:lstStyle/>
          <a:p>
            <a:endParaRPr lang="fi-FI" dirty="0"/>
          </a:p>
        </p:txBody>
      </p:sp>
      <p:sp>
        <p:nvSpPr>
          <p:cNvPr id="4" name="Footer Placeholder 3"/>
          <p:cNvSpPr>
            <a:spLocks noGrp="1"/>
          </p:cNvSpPr>
          <p:nvPr>
            <p:ph type="ftr" sz="quarter" idx="11"/>
          </p:nvPr>
        </p:nvSpPr>
        <p:spPr>
          <a:xfrm>
            <a:off x="0" y="6381750"/>
            <a:ext cx="3359150" cy="160338"/>
          </a:xfrm>
          <a:prstGeom prst="rect">
            <a:avLst/>
          </a:prstGeom>
        </p:spPr>
        <p:txBody>
          <a:bodyPr/>
          <a:lstStyle>
            <a:lvl1pPr defTabSz="427038" eaLnBrk="0">
              <a:tabLst>
                <a:tab pos="687388" algn="l"/>
                <a:tab pos="1376363" algn="l"/>
                <a:tab pos="2063750" algn="l"/>
                <a:tab pos="2751138" algn="l"/>
              </a:tabLst>
              <a:defRPr sz="2400" b="1">
                <a:solidFill>
                  <a:schemeClr val="tx1"/>
                </a:solidFill>
                <a:latin typeface="Garamond" pitchFamily="18" charset="0"/>
                <a:ea typeface="ＭＳ Ｐゴシック" charset="-128"/>
              </a:defRPr>
            </a:lvl1pPr>
            <a:lvl2pPr defTabSz="427038" eaLnBrk="0">
              <a:tabLst>
                <a:tab pos="687388" algn="l"/>
                <a:tab pos="1376363" algn="l"/>
                <a:tab pos="2063750" algn="l"/>
                <a:tab pos="2751138" algn="l"/>
              </a:tabLst>
              <a:defRPr sz="2400" b="1">
                <a:solidFill>
                  <a:schemeClr val="tx1"/>
                </a:solidFill>
                <a:latin typeface="Garamond" pitchFamily="18" charset="0"/>
                <a:ea typeface="ＭＳ Ｐゴシック" charset="-128"/>
              </a:defRPr>
            </a:lvl2pPr>
            <a:lvl3pPr defTabSz="427038" eaLnBrk="0">
              <a:tabLst>
                <a:tab pos="687388" algn="l"/>
                <a:tab pos="1376363" algn="l"/>
                <a:tab pos="2063750" algn="l"/>
                <a:tab pos="2751138" algn="l"/>
              </a:tabLst>
              <a:defRPr sz="2400" b="1">
                <a:solidFill>
                  <a:schemeClr val="tx1"/>
                </a:solidFill>
                <a:latin typeface="Garamond" pitchFamily="18" charset="0"/>
                <a:ea typeface="ＭＳ Ｐゴシック" charset="-128"/>
              </a:defRPr>
            </a:lvl3pPr>
            <a:lvl4pPr defTabSz="427038" eaLnBrk="0">
              <a:tabLst>
                <a:tab pos="687388" algn="l"/>
                <a:tab pos="1376363" algn="l"/>
                <a:tab pos="2063750" algn="l"/>
                <a:tab pos="2751138" algn="l"/>
              </a:tabLst>
              <a:defRPr sz="2400" b="1">
                <a:solidFill>
                  <a:schemeClr val="tx1"/>
                </a:solidFill>
                <a:latin typeface="Garamond" pitchFamily="18" charset="0"/>
                <a:ea typeface="ＭＳ Ｐゴシック" charset="-128"/>
              </a:defRPr>
            </a:lvl4pPr>
            <a:lvl5pPr defTabSz="427038" eaLnBrk="0">
              <a:tabLst>
                <a:tab pos="687388" algn="l"/>
                <a:tab pos="1376363" algn="l"/>
                <a:tab pos="2063750" algn="l"/>
                <a:tab pos="2751138" algn="l"/>
              </a:tabLst>
              <a:defRPr sz="2400" b="1">
                <a:solidFill>
                  <a:schemeClr val="tx1"/>
                </a:solidFill>
                <a:latin typeface="Garamond" pitchFamily="18" charset="0"/>
                <a:ea typeface="ＭＳ Ｐゴシック" charset="-128"/>
              </a:defRPr>
            </a:lvl5pPr>
            <a:lvl6pPr marL="2514600" indent="-228600" defTabSz="427038" eaLnBrk="0" fontAlgn="base" hangingPunct="0">
              <a:lnSpc>
                <a:spcPct val="93000"/>
              </a:lnSpc>
              <a:spcBef>
                <a:spcPct val="0"/>
              </a:spcBef>
              <a:spcAft>
                <a:spcPct val="0"/>
              </a:spcAft>
              <a:buClr>
                <a:srgbClr val="000000"/>
              </a:buClr>
              <a:buSzPct val="100000"/>
              <a:buFont typeface="Times New Roman" pitchFamily="18" charset="0"/>
              <a:tabLst>
                <a:tab pos="687388" algn="l"/>
                <a:tab pos="1376363" algn="l"/>
                <a:tab pos="2063750" algn="l"/>
                <a:tab pos="2751138" algn="l"/>
              </a:tabLst>
              <a:defRPr sz="2400" b="1">
                <a:solidFill>
                  <a:schemeClr val="tx1"/>
                </a:solidFill>
                <a:latin typeface="Garamond" pitchFamily="18" charset="0"/>
                <a:ea typeface="ＭＳ Ｐゴシック" charset="-128"/>
              </a:defRPr>
            </a:lvl6pPr>
            <a:lvl7pPr marL="2971800" indent="-228600" defTabSz="427038" eaLnBrk="0" fontAlgn="base" hangingPunct="0">
              <a:lnSpc>
                <a:spcPct val="93000"/>
              </a:lnSpc>
              <a:spcBef>
                <a:spcPct val="0"/>
              </a:spcBef>
              <a:spcAft>
                <a:spcPct val="0"/>
              </a:spcAft>
              <a:buClr>
                <a:srgbClr val="000000"/>
              </a:buClr>
              <a:buSzPct val="100000"/>
              <a:buFont typeface="Times New Roman" pitchFamily="18" charset="0"/>
              <a:tabLst>
                <a:tab pos="687388" algn="l"/>
                <a:tab pos="1376363" algn="l"/>
                <a:tab pos="2063750" algn="l"/>
                <a:tab pos="2751138" algn="l"/>
              </a:tabLst>
              <a:defRPr sz="2400" b="1">
                <a:solidFill>
                  <a:schemeClr val="tx1"/>
                </a:solidFill>
                <a:latin typeface="Garamond" pitchFamily="18" charset="0"/>
                <a:ea typeface="ＭＳ Ｐゴシック" charset="-128"/>
              </a:defRPr>
            </a:lvl7pPr>
            <a:lvl8pPr marL="3429000" indent="-228600" defTabSz="427038" eaLnBrk="0" fontAlgn="base" hangingPunct="0">
              <a:lnSpc>
                <a:spcPct val="93000"/>
              </a:lnSpc>
              <a:spcBef>
                <a:spcPct val="0"/>
              </a:spcBef>
              <a:spcAft>
                <a:spcPct val="0"/>
              </a:spcAft>
              <a:buClr>
                <a:srgbClr val="000000"/>
              </a:buClr>
              <a:buSzPct val="100000"/>
              <a:buFont typeface="Times New Roman" pitchFamily="18" charset="0"/>
              <a:tabLst>
                <a:tab pos="687388" algn="l"/>
                <a:tab pos="1376363" algn="l"/>
                <a:tab pos="2063750" algn="l"/>
                <a:tab pos="2751138" algn="l"/>
              </a:tabLst>
              <a:defRPr sz="2400" b="1">
                <a:solidFill>
                  <a:schemeClr val="tx1"/>
                </a:solidFill>
                <a:latin typeface="Garamond" pitchFamily="18" charset="0"/>
                <a:ea typeface="ＭＳ Ｐゴシック" charset="-128"/>
              </a:defRPr>
            </a:lvl8pPr>
            <a:lvl9pPr marL="3886200" indent="-228600" defTabSz="427038" eaLnBrk="0" fontAlgn="base" hangingPunct="0">
              <a:lnSpc>
                <a:spcPct val="93000"/>
              </a:lnSpc>
              <a:spcBef>
                <a:spcPct val="0"/>
              </a:spcBef>
              <a:spcAft>
                <a:spcPct val="0"/>
              </a:spcAft>
              <a:buClr>
                <a:srgbClr val="000000"/>
              </a:buClr>
              <a:buSzPct val="100000"/>
              <a:buFont typeface="Times New Roman" pitchFamily="18" charset="0"/>
              <a:tabLst>
                <a:tab pos="687388" algn="l"/>
                <a:tab pos="1376363" algn="l"/>
                <a:tab pos="2063750" algn="l"/>
                <a:tab pos="2751138" algn="l"/>
              </a:tabLst>
              <a:defRPr sz="2400" b="1">
                <a:solidFill>
                  <a:schemeClr val="tx1"/>
                </a:solidFill>
                <a:latin typeface="Garamond" pitchFamily="18" charset="0"/>
                <a:ea typeface="ＭＳ Ｐゴシック" charset="-128"/>
              </a:defRPr>
            </a:lvl9pPr>
          </a:lstStyle>
          <a:p>
            <a:pPr eaLnBrk="1">
              <a:defRPr/>
            </a:pPr>
            <a:endParaRPr lang="fi-FI" sz="1100" b="0" dirty="0">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Kutsun sisältö: hallituksen selvitykset</a:t>
            </a:r>
          </a:p>
        </p:txBody>
      </p:sp>
      <p:sp>
        <p:nvSpPr>
          <p:cNvPr id="3" name="Sisällön paikkamerkki 2"/>
          <p:cNvSpPr>
            <a:spLocks noGrp="1"/>
          </p:cNvSpPr>
          <p:nvPr>
            <p:ph idx="1"/>
          </p:nvPr>
        </p:nvSpPr>
        <p:spPr/>
        <p:txBody>
          <a:bodyPr>
            <a:normAutofit/>
          </a:bodyPr>
          <a:lstStyle/>
          <a:p>
            <a:r>
              <a:rPr lang="fi-FI" dirty="0"/>
              <a:t>AOYL 6:3:n mukaan yhtiökokouksessa on esitettävä hallituksen kunnossapitotarveselvitys sekä hallituksen selvitys tehdyistä huomattavista kunnossapito- ja muutostöistä</a:t>
            </a:r>
          </a:p>
          <a:p>
            <a:pPr marL="0" indent="0">
              <a:buNone/>
            </a:pPr>
            <a:endParaRPr lang="fi-FI" dirty="0"/>
          </a:p>
          <a:p>
            <a:r>
              <a:rPr lang="fi-FI" b="1" dirty="0"/>
              <a:t>Voidaanko selvitykset esittää, vaikka ne olisivat unohtuneet yhtiökokouksen kutsusta ja esityslistalta?</a:t>
            </a:r>
          </a:p>
          <a:p>
            <a:pPr marL="0" indent="0">
              <a:buNone/>
            </a:pPr>
            <a:endParaRPr lang="fi-FI" b="1" dirty="0"/>
          </a:p>
          <a:p>
            <a:pPr lvl="1"/>
            <a:r>
              <a:rPr lang="fi-FI" dirty="0"/>
              <a:t>Voidaan esittää, koska kyseessä ei ole päätösasia</a:t>
            </a:r>
          </a:p>
          <a:p>
            <a:pPr lvl="1"/>
            <a:r>
              <a:rPr lang="fi-FI" dirty="0"/>
              <a:t>Selvitykset eivät myöskään kuulu nähtävinä pidettäviin asiakirjoihin</a:t>
            </a:r>
          </a:p>
          <a:p>
            <a:pPr lvl="1"/>
            <a:r>
              <a:rPr lang="fi-FI" dirty="0"/>
              <a:t>Koska asiasta ei tehdä mitään päätöstä, tästä ei seuraa myöskään riskiä moiteperusteesta</a:t>
            </a:r>
          </a:p>
          <a:p>
            <a:pPr lvl="1"/>
            <a:r>
              <a:rPr lang="fi-FI" dirty="0"/>
              <a:t>Lisäksi laki velvoittaa esittämään selvitykset</a:t>
            </a:r>
          </a:p>
        </p:txBody>
      </p:sp>
    </p:spTree>
    <p:extLst>
      <p:ext uri="{BB962C8B-B14F-4D97-AF65-F5344CB8AC3E}">
        <p14:creationId xmlns:p14="http://schemas.microsoft.com/office/powerpoint/2010/main" val="171135729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3600" dirty="0"/>
              <a:t>Kutsun lähettäminen</a:t>
            </a:r>
          </a:p>
        </p:txBody>
      </p:sp>
      <p:sp>
        <p:nvSpPr>
          <p:cNvPr id="3" name="Sisällön paikkamerkki 2"/>
          <p:cNvSpPr>
            <a:spLocks noGrp="1"/>
          </p:cNvSpPr>
          <p:nvPr>
            <p:ph idx="1"/>
          </p:nvPr>
        </p:nvSpPr>
        <p:spPr>
          <a:xfrm>
            <a:off x="488504" y="1484784"/>
            <a:ext cx="8920163" cy="4495800"/>
          </a:xfrm>
        </p:spPr>
        <p:txBody>
          <a:bodyPr/>
          <a:lstStyle/>
          <a:p>
            <a:r>
              <a:rPr lang="fi-FI" b="1" dirty="0"/>
              <a:t>Mitä tehdä, jos osakas väittää, ettei hänelle ole toimitettu kutsua tai että kutsu on toimitettu liian myöhään?</a:t>
            </a:r>
          </a:p>
          <a:p>
            <a:pPr marL="0" indent="0">
              <a:buNone/>
            </a:pPr>
            <a:endParaRPr lang="fi-FI" b="1" dirty="0"/>
          </a:p>
          <a:p>
            <a:pPr lvl="1"/>
            <a:r>
              <a:rPr lang="fi-FI" dirty="0"/>
              <a:t>Onko osakkaan väitteessä perää vai onko kutsu jätetty postin kuljetettavaksi ajoissa? Mikäli kutsut on lähetetty/toimitettu ajoissa, tämän osoittaminen riittää, koska yhtiö vastaa vain lähettämisestä, ei siitä, että kutsu tulee perille</a:t>
            </a:r>
          </a:p>
          <a:p>
            <a:pPr marL="180000" lvl="1" indent="0">
              <a:buNone/>
            </a:pPr>
            <a:endParaRPr lang="fi-FI" dirty="0"/>
          </a:p>
          <a:p>
            <a:pPr lvl="2"/>
            <a:r>
              <a:rPr lang="fi-FI" dirty="0"/>
              <a:t>Näyttö: lähettäjän/toimittajan selvitys tai ”todistus” kirjatun kirjeen lähetyksestä</a:t>
            </a:r>
          </a:p>
          <a:p>
            <a:pPr marL="360000" lvl="2" indent="0">
              <a:buNone/>
            </a:pPr>
            <a:endParaRPr lang="fi-FI" dirty="0"/>
          </a:p>
          <a:p>
            <a:pPr lvl="2"/>
            <a:r>
              <a:rPr lang="fi-FI" dirty="0"/>
              <a:t>Ajoissa: noudatetaan määräaikalakia eli viikonpäivä, joka nimeltään vastaa sanottua päivää -&gt; esim. yhtiökokous pidetään ti 24.4.2012, kutsut toimitettava kaksi viikkoa ennen eli viimeistään ti 10.4.2012</a:t>
            </a:r>
          </a:p>
        </p:txBody>
      </p:sp>
    </p:spTree>
    <p:extLst>
      <p:ext uri="{BB962C8B-B14F-4D97-AF65-F5344CB8AC3E}">
        <p14:creationId xmlns:p14="http://schemas.microsoft.com/office/powerpoint/2010/main" val="19841455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Asukkaiden osallistumisoikeus</a:t>
            </a:r>
          </a:p>
        </p:txBody>
      </p:sp>
      <p:sp>
        <p:nvSpPr>
          <p:cNvPr id="3" name="Sisällön paikkamerkki 2"/>
          <p:cNvSpPr>
            <a:spLocks noGrp="1"/>
          </p:cNvSpPr>
          <p:nvPr>
            <p:ph idx="1"/>
          </p:nvPr>
        </p:nvSpPr>
        <p:spPr>
          <a:xfrm>
            <a:off x="488504" y="1484784"/>
            <a:ext cx="8920163" cy="4495800"/>
          </a:xfrm>
        </p:spPr>
        <p:txBody>
          <a:bodyPr>
            <a:normAutofit/>
          </a:bodyPr>
          <a:lstStyle/>
          <a:p>
            <a:r>
              <a:rPr lang="fi-FI" b="1" dirty="0"/>
              <a:t>Olet 25 huoneistoa käsittävän As Oy:n isännöitsijä. Seuraavassa yhtiökokouksessa on tarkoitus vahvistaa yhtiön uudet järjestyssäännöt. Hallituksen puheenjohtaja on kuullut Kiinteistöliiton luennolla, että tällaisessa tilanteessa myös yhtiön asukkaille on lähetettävä kutsu yhtiökokoukseen. Miten toimit?</a:t>
            </a:r>
          </a:p>
          <a:p>
            <a:pPr marL="0" indent="0">
              <a:buNone/>
            </a:pPr>
            <a:endParaRPr lang="fi-FI" b="1" dirty="0"/>
          </a:p>
          <a:p>
            <a:pPr lvl="1"/>
            <a:r>
              <a:rPr lang="fi-FI" dirty="0"/>
              <a:t>Asukkailla on oikeus osallistua kokoukseen, koska yhtiössä on vähintään 5 osakehuoneistoa, joilla on eri omistajat, ja kokouksessa käsitellään yhtiön järjestyssääntöjä.</a:t>
            </a:r>
          </a:p>
          <a:p>
            <a:pPr marL="180000" lvl="1" indent="0">
              <a:buNone/>
            </a:pPr>
            <a:endParaRPr lang="fi-FI" dirty="0"/>
          </a:p>
          <a:p>
            <a:pPr lvl="1"/>
            <a:r>
              <a:rPr lang="fi-FI" dirty="0"/>
              <a:t>Kokouksesta tulee ilmoittaa asukkaille joko siten, että tätä koskeva ilmoitus asetetaan viim. 2 viikkoa ennen kokousta nähtäville yhtiön ilmoitustauluille tai toimitetaan jokaiseen huoneistoon, jossa asuu vuokralainen tai muu asukas.</a:t>
            </a:r>
          </a:p>
        </p:txBody>
      </p:sp>
    </p:spTree>
    <p:extLst>
      <p:ext uri="{BB962C8B-B14F-4D97-AF65-F5344CB8AC3E}">
        <p14:creationId xmlns:p14="http://schemas.microsoft.com/office/powerpoint/2010/main" val="10562997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Asukkaiden osallistumisoikeus</a:t>
            </a:r>
          </a:p>
        </p:txBody>
      </p:sp>
      <p:sp>
        <p:nvSpPr>
          <p:cNvPr id="3" name="Sisällön paikkamerkki 2"/>
          <p:cNvSpPr>
            <a:spLocks noGrp="1"/>
          </p:cNvSpPr>
          <p:nvPr>
            <p:ph idx="1"/>
          </p:nvPr>
        </p:nvSpPr>
        <p:spPr>
          <a:xfrm>
            <a:off x="488504" y="1484784"/>
            <a:ext cx="8920163" cy="4495800"/>
          </a:xfrm>
        </p:spPr>
        <p:txBody>
          <a:bodyPr/>
          <a:lstStyle/>
          <a:p>
            <a:r>
              <a:rPr lang="fi-FI" b="1" dirty="0"/>
              <a:t>Missä muissa tilanteissa, kuin järjestyssääntöjä käsiteltäessä, asukkailla on osallistumisoikeus yhtiökokoukseen?</a:t>
            </a:r>
          </a:p>
          <a:p>
            <a:pPr lvl="1"/>
            <a:r>
              <a:rPr lang="fi-FI" dirty="0"/>
              <a:t>Kun kokouksessa käsitellään yhtiön yhteisten tilojen käyttöä tai kunnossapitoa tai uudistusta, joka vaikuttaa olennaisesti asukkaan huoneiston tai yhteisten tilojen käyttöön.</a:t>
            </a:r>
          </a:p>
          <a:p>
            <a:r>
              <a:rPr lang="fi-FI" b="1" dirty="0"/>
              <a:t>Onko asukkaalla läsnäolon lisäksi a) puheoikeus, b) äänioikeus, c) oikeus saada kokouksen pöytäkirjasta jäljennös?</a:t>
            </a:r>
          </a:p>
          <a:p>
            <a:pPr lvl="1"/>
            <a:r>
              <a:rPr lang="fi-FI" dirty="0"/>
              <a:t>a) kyllä, b) ei, c) kyllä</a:t>
            </a:r>
          </a:p>
        </p:txBody>
      </p:sp>
    </p:spTree>
    <p:extLst>
      <p:ext uri="{BB962C8B-B14F-4D97-AF65-F5344CB8AC3E}">
        <p14:creationId xmlns:p14="http://schemas.microsoft.com/office/powerpoint/2010/main" val="16340918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Päätöksenteko ilman yhtiökokousta</a:t>
            </a:r>
          </a:p>
        </p:txBody>
      </p:sp>
      <p:sp>
        <p:nvSpPr>
          <p:cNvPr id="3" name="Sisällön paikkamerkki 2"/>
          <p:cNvSpPr>
            <a:spLocks noGrp="1"/>
          </p:cNvSpPr>
          <p:nvPr>
            <p:ph idx="1"/>
          </p:nvPr>
        </p:nvSpPr>
        <p:spPr>
          <a:xfrm>
            <a:off x="488504" y="1484784"/>
            <a:ext cx="8920163" cy="4495800"/>
          </a:xfrm>
        </p:spPr>
        <p:txBody>
          <a:bodyPr>
            <a:normAutofit/>
          </a:bodyPr>
          <a:lstStyle/>
          <a:p>
            <a:r>
              <a:rPr lang="fi-FI" b="1" dirty="0"/>
              <a:t>Olet pienen yhtiön isännöitsijä ja hallituksen puheenjohtaja soittaa sinulle kysyäkseen, voisivatko he päättää autotallirakennuksen remontoinnista ilman yhtiökokousta, koska pihalla pidettyjen keskustelujen mukaan tallirakennus on kaikkien mielestä korjauksen tarpeessa. Miten vastaat?</a:t>
            </a:r>
          </a:p>
          <a:p>
            <a:pPr lvl="1"/>
            <a:r>
              <a:rPr lang="fi-FI" dirty="0"/>
              <a:t>Osakkaat voivat päättää asiasta yhtiökokousta pitämättä, mikäli kaikki yhtiön osakkaat ovat yksimielisiä ensinnäkin siitä, että asia päätetään ilman kokousta, sekä itse päätöksen sisällöstä.</a:t>
            </a:r>
          </a:p>
          <a:p>
            <a:pPr lvl="1"/>
            <a:r>
              <a:rPr lang="fi-FI" dirty="0"/>
              <a:t>Tällöinkin päätös on kirjattava, päivättävä, numeroitava ja vähintään kahden osakkaan allekirjoitettava.</a:t>
            </a:r>
          </a:p>
        </p:txBody>
      </p:sp>
    </p:spTree>
    <p:extLst>
      <p:ext uri="{BB962C8B-B14F-4D97-AF65-F5344CB8AC3E}">
        <p14:creationId xmlns:p14="http://schemas.microsoft.com/office/powerpoint/2010/main" val="28943214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E61AC9B-F13E-4FF0-9A4A-A6F7CA322636}"/>
              </a:ext>
            </a:extLst>
          </p:cNvPr>
          <p:cNvSpPr>
            <a:spLocks noGrp="1"/>
          </p:cNvSpPr>
          <p:nvPr>
            <p:ph type="title"/>
          </p:nvPr>
        </p:nvSpPr>
        <p:spPr/>
        <p:txBody>
          <a:bodyPr/>
          <a:lstStyle/>
          <a:p>
            <a:r>
              <a:rPr lang="fi-FI" dirty="0"/>
              <a:t>Kokoukseen osallistuminen ja yhtiökokouskäytännöt</a:t>
            </a:r>
          </a:p>
        </p:txBody>
      </p:sp>
      <p:sp>
        <p:nvSpPr>
          <p:cNvPr id="3" name="Sisällön paikkamerkki 2">
            <a:extLst>
              <a:ext uri="{FF2B5EF4-FFF2-40B4-BE49-F238E27FC236}">
                <a16:creationId xmlns:a16="http://schemas.microsoft.com/office/drawing/2014/main" id="{698974B5-7739-42F0-913A-6DB76340931D}"/>
              </a:ext>
            </a:extLst>
          </p:cNvPr>
          <p:cNvSpPr>
            <a:spLocks noGrp="1"/>
          </p:cNvSpPr>
          <p:nvPr>
            <p:ph idx="1"/>
          </p:nvPr>
        </p:nvSpPr>
        <p:spPr/>
        <p:txBody>
          <a:bodyPr/>
          <a:lstStyle/>
          <a:p>
            <a:endParaRPr lang="fi-FI" dirty="0"/>
          </a:p>
        </p:txBody>
      </p:sp>
      <p:sp>
        <p:nvSpPr>
          <p:cNvPr id="4" name="Alatunnisteen paikkamerkki 3">
            <a:extLst>
              <a:ext uri="{FF2B5EF4-FFF2-40B4-BE49-F238E27FC236}">
                <a16:creationId xmlns:a16="http://schemas.microsoft.com/office/drawing/2014/main" id="{11338677-92A8-4ABA-9A1F-45A56A3ED60D}"/>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2218912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Kokoukseen osallistuminen kokouspaikan ulkopuolelta</a:t>
            </a:r>
          </a:p>
        </p:txBody>
      </p:sp>
      <p:sp>
        <p:nvSpPr>
          <p:cNvPr id="3" name="Sisällön paikkamerkki 2"/>
          <p:cNvSpPr>
            <a:spLocks noGrp="1"/>
          </p:cNvSpPr>
          <p:nvPr>
            <p:ph idx="1"/>
          </p:nvPr>
        </p:nvSpPr>
        <p:spPr/>
        <p:txBody>
          <a:bodyPr>
            <a:normAutofit/>
          </a:bodyPr>
          <a:lstStyle/>
          <a:p>
            <a:r>
              <a:rPr lang="fi-FI" b="1" dirty="0"/>
              <a:t>Osakas ottaa yhteyttä isännöitsijään ja kertoo lähtevänsä muutamaksi kuukaudeksi ulkomaille. Hän tiedustelee, olisiko matkan aikana pidettävään yhtiökokoukseen mahdollista osallistua videopuhelun välityksellä. Miten vastaat osakkaalle?</a:t>
            </a:r>
          </a:p>
          <a:p>
            <a:pPr marL="0" indent="0">
              <a:buNone/>
            </a:pPr>
            <a:endParaRPr lang="fi-FI" b="1" dirty="0"/>
          </a:p>
          <a:p>
            <a:pPr lvl="1"/>
            <a:r>
              <a:rPr lang="fi-FI" dirty="0"/>
              <a:t>Yhtiöjärjestyksessä voidaan määrätä, että kokoukseen voi osallistua myös teknisen välineen avulla kokouspaikan ulkopuolelta. Jollei yhtiöjärjestyksessä tästä määrätä, myös hallitus voi tehdä asiasta päätöksen.</a:t>
            </a:r>
          </a:p>
          <a:p>
            <a:pPr marL="180000" lvl="1" indent="0">
              <a:buNone/>
            </a:pPr>
            <a:endParaRPr lang="fi-FI" dirty="0"/>
          </a:p>
          <a:p>
            <a:pPr lvl="1"/>
            <a:r>
              <a:rPr lang="fi-FI" dirty="0"/>
              <a:t>Mahdollisuudesta osallistua kokoukseen teknisen välineen avulla tulee mainita yhtiökokouskutsussa.</a:t>
            </a:r>
          </a:p>
        </p:txBody>
      </p:sp>
    </p:spTree>
    <p:extLst>
      <p:ext uri="{BB962C8B-B14F-4D97-AF65-F5344CB8AC3E}">
        <p14:creationId xmlns:p14="http://schemas.microsoft.com/office/powerpoint/2010/main" val="32962054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Valtuutukset</a:t>
            </a:r>
          </a:p>
        </p:txBody>
      </p:sp>
      <p:sp>
        <p:nvSpPr>
          <p:cNvPr id="3" name="Sisällön paikkamerkki 2"/>
          <p:cNvSpPr>
            <a:spLocks noGrp="1"/>
          </p:cNvSpPr>
          <p:nvPr>
            <p:ph idx="1"/>
          </p:nvPr>
        </p:nvSpPr>
        <p:spPr>
          <a:xfrm>
            <a:off x="488504" y="1484784"/>
            <a:ext cx="8920163" cy="4495800"/>
          </a:xfrm>
        </p:spPr>
        <p:txBody>
          <a:bodyPr>
            <a:normAutofit fontScale="92500" lnSpcReduction="10000"/>
          </a:bodyPr>
          <a:lstStyle/>
          <a:p>
            <a:r>
              <a:rPr lang="fi-FI" dirty="0"/>
              <a:t>Valtuutus osoitettava joko päivätyllä valtakirjalla </a:t>
            </a:r>
            <a:br>
              <a:rPr lang="fi-FI" dirty="0"/>
            </a:br>
            <a:r>
              <a:rPr lang="fi-FI" dirty="0"/>
              <a:t>tai muutoin luotettavalla tavalla</a:t>
            </a:r>
          </a:p>
          <a:p>
            <a:pPr marL="0" indent="0">
              <a:buNone/>
            </a:pPr>
            <a:endParaRPr lang="fi-FI" dirty="0"/>
          </a:p>
          <a:p>
            <a:r>
              <a:rPr lang="fi-FI" b="1" dirty="0"/>
              <a:t>Mikä on luotettava tapa? </a:t>
            </a:r>
            <a:br>
              <a:rPr lang="fi-FI" b="1" dirty="0"/>
            </a:br>
            <a:r>
              <a:rPr lang="fi-FI" b="1" dirty="0"/>
              <a:t>Mitä erilaisia valtuutusmuotoja voi olla?</a:t>
            </a:r>
          </a:p>
          <a:p>
            <a:pPr lvl="1"/>
            <a:r>
              <a:rPr lang="fi-FI" dirty="0"/>
              <a:t>Esim. sähköposti, tekstiviesti, puhelu + henkilöllisyyden varmistus kokouskäytännössä tavanomaisella tavalla</a:t>
            </a:r>
          </a:p>
          <a:p>
            <a:pPr marL="180000" lvl="1" indent="0">
              <a:buNone/>
            </a:pPr>
            <a:endParaRPr lang="fi-FI" dirty="0"/>
          </a:p>
          <a:p>
            <a:r>
              <a:rPr lang="fi-FI" b="1" dirty="0"/>
              <a:t>Mitä tehtävä, jos valtuutus ei ole kunnossa?</a:t>
            </a:r>
          </a:p>
          <a:p>
            <a:pPr lvl="1"/>
            <a:r>
              <a:rPr lang="fi-FI" dirty="0"/>
              <a:t>Jos valtuutettu itsekin osakas tai yhteisomistaja, tällöin läsnäolo- ja puheoikeus, mutta ei äänioikeutta ko. osakeryhmän osalta</a:t>
            </a:r>
          </a:p>
          <a:p>
            <a:pPr lvl="1"/>
            <a:r>
              <a:rPr lang="fi-FI" dirty="0"/>
              <a:t>Jos valtuutettu ei ole osakas tai yhteisomistaja, yhtiökokous päättää viimekädessä enemmistöllä, sallitaanko hänen läsnäolo kokouksessa</a:t>
            </a:r>
          </a:p>
          <a:p>
            <a:r>
              <a:rPr lang="fi-FI" dirty="0"/>
              <a:t>Osakas antaa sinulle valtakirjan yhtiökokoukseen osallistumiseksi. Miten reagoit?</a:t>
            </a:r>
          </a:p>
        </p:txBody>
      </p:sp>
    </p:spTree>
    <p:extLst>
      <p:ext uri="{BB962C8B-B14F-4D97-AF65-F5344CB8AC3E}">
        <p14:creationId xmlns:p14="http://schemas.microsoft.com/office/powerpoint/2010/main" val="35786123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Asemavaltuutus ja rinnasteiset tilanteet</a:t>
            </a:r>
          </a:p>
        </p:txBody>
      </p:sp>
      <p:sp>
        <p:nvSpPr>
          <p:cNvPr id="3" name="Sisällön paikkamerkki 2"/>
          <p:cNvSpPr>
            <a:spLocks noGrp="1"/>
          </p:cNvSpPr>
          <p:nvPr>
            <p:ph idx="1"/>
          </p:nvPr>
        </p:nvSpPr>
        <p:spPr>
          <a:xfrm>
            <a:off x="488504" y="1484784"/>
            <a:ext cx="8920163" cy="4495800"/>
          </a:xfrm>
        </p:spPr>
        <p:txBody>
          <a:bodyPr>
            <a:normAutofit fontScale="92500" lnSpcReduction="10000"/>
          </a:bodyPr>
          <a:lstStyle/>
          <a:p>
            <a:r>
              <a:rPr lang="fi-FI" dirty="0"/>
              <a:t>Asemavaltuutus = oikeus edustaa ilman valtakirjaa tai muuta valtuutusta </a:t>
            </a:r>
            <a:r>
              <a:rPr lang="fi-FI" u="sng" dirty="0"/>
              <a:t>pelkästään aseman perusteella</a:t>
            </a:r>
          </a:p>
          <a:p>
            <a:pPr marL="0" indent="0">
              <a:buNone/>
            </a:pPr>
            <a:endParaRPr lang="fi-FI" dirty="0"/>
          </a:p>
          <a:p>
            <a:r>
              <a:rPr lang="fi-FI" b="1" dirty="0"/>
              <a:t>Milloin asemavaltuutus on mahdollinen?</a:t>
            </a:r>
          </a:p>
          <a:p>
            <a:pPr lvl="1"/>
            <a:r>
              <a:rPr lang="fi-FI" dirty="0"/>
              <a:t>Kun osakkeenomistaja on yritys</a:t>
            </a:r>
          </a:p>
          <a:p>
            <a:pPr lvl="1"/>
            <a:r>
              <a:rPr lang="fi-FI" dirty="0"/>
              <a:t>Edustusoikeus osoitettava yhtiöjärjestyksellä ja kaupparekisteriotteella, esim. yrityksen toimitusjohtaja</a:t>
            </a:r>
          </a:p>
          <a:p>
            <a:pPr lvl="1"/>
            <a:endParaRPr lang="fi-FI" dirty="0"/>
          </a:p>
          <a:p>
            <a:r>
              <a:rPr lang="fi-FI" b="1" dirty="0"/>
              <a:t>Asemavaltuutukseen rinnasteiset tilanteet?</a:t>
            </a:r>
          </a:p>
          <a:p>
            <a:pPr lvl="1"/>
            <a:r>
              <a:rPr lang="fi-FI" dirty="0"/>
              <a:t>Esim. puolisot</a:t>
            </a:r>
          </a:p>
          <a:p>
            <a:pPr lvl="1"/>
            <a:r>
              <a:rPr lang="fi-FI" dirty="0"/>
              <a:t>Tulkinnanvarainen tilanne</a:t>
            </a:r>
          </a:p>
          <a:p>
            <a:pPr lvl="1"/>
            <a:r>
              <a:rPr lang="fi-FI" dirty="0"/>
              <a:t>Valtakirja – muu selvitys </a:t>
            </a:r>
          </a:p>
          <a:p>
            <a:pPr marL="180000" lvl="1" indent="0">
              <a:buNone/>
            </a:pPr>
            <a:endParaRPr lang="fi-FI" dirty="0"/>
          </a:p>
          <a:p>
            <a:r>
              <a:rPr lang="fi-FI" b="1" dirty="0"/>
              <a:t>Entä leski tai esimerkiksi yhdessä asuvat sisarukset?</a:t>
            </a:r>
          </a:p>
          <a:p>
            <a:pPr lvl="1"/>
            <a:r>
              <a:rPr lang="fi-FI" dirty="0"/>
              <a:t>Tarvitsevat valtakirjan tai muun valtuutuksen</a:t>
            </a:r>
          </a:p>
          <a:p>
            <a:pPr lvl="1"/>
            <a:endParaRPr lang="fi-FI" dirty="0"/>
          </a:p>
          <a:p>
            <a:pPr marL="180000" lvl="1" indent="0">
              <a:buNone/>
            </a:pPr>
            <a:endParaRPr lang="fi-FI" dirty="0"/>
          </a:p>
        </p:txBody>
      </p:sp>
    </p:spTree>
    <p:extLst>
      <p:ext uri="{BB962C8B-B14F-4D97-AF65-F5344CB8AC3E}">
        <p14:creationId xmlns:p14="http://schemas.microsoft.com/office/powerpoint/2010/main" val="38097175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Valtakirjan voimassaolo</a:t>
            </a:r>
          </a:p>
        </p:txBody>
      </p:sp>
      <p:sp>
        <p:nvSpPr>
          <p:cNvPr id="3" name="Sisällön paikkamerkki 2"/>
          <p:cNvSpPr>
            <a:spLocks noGrp="1"/>
          </p:cNvSpPr>
          <p:nvPr>
            <p:ph idx="1"/>
          </p:nvPr>
        </p:nvSpPr>
        <p:spPr>
          <a:xfrm>
            <a:off x="488504" y="1484784"/>
            <a:ext cx="8920163" cy="4495800"/>
          </a:xfrm>
        </p:spPr>
        <p:txBody>
          <a:bodyPr>
            <a:normAutofit lnSpcReduction="10000"/>
          </a:bodyPr>
          <a:lstStyle/>
          <a:p>
            <a:r>
              <a:rPr lang="fi-FI" dirty="0"/>
              <a:t>Nykyisen </a:t>
            </a:r>
            <a:r>
              <a:rPr lang="fi-FI" dirty="0" err="1"/>
              <a:t>AOYL:n</a:t>
            </a:r>
            <a:r>
              <a:rPr lang="fi-FI" dirty="0"/>
              <a:t> myötä voimassaoloa koskevat rajoitukset poistuivat eli valtuutuksen voi antaa pitkäksikin määräajaksi tai toistaiseksi voimassaolevana</a:t>
            </a:r>
          </a:p>
          <a:p>
            <a:pPr marL="0" indent="0">
              <a:buNone/>
            </a:pPr>
            <a:endParaRPr lang="fi-FI" dirty="0"/>
          </a:p>
          <a:p>
            <a:r>
              <a:rPr lang="fi-FI" dirty="0"/>
              <a:t>Ellei muuta ilmene, valtuutus koskee yhtä kokousta</a:t>
            </a:r>
          </a:p>
          <a:p>
            <a:pPr marL="0" indent="0">
              <a:buNone/>
            </a:pPr>
            <a:endParaRPr lang="fi-FI" dirty="0"/>
          </a:p>
          <a:p>
            <a:r>
              <a:rPr lang="fi-FI" b="1" dirty="0"/>
              <a:t>A tulee yhtiökokoukseen mukanaan valtakirja, joka oikeuttaa hänet edustamaan B:n osakkeita. B on kuitenkin kokousta edeltävänä päivänä soittanut isännöitsijälle ja kertonut riitaantuneensa A:n kanssa ja että tämä ei missään nimessä saa päättää hänen asioistaan yhtiökokouksessa. A ei ole suostunut antamaan B:n allekirjoittamaa valtakirjaa takaisin. Voiko A edustaa B:tä yhtiökokouksessa?</a:t>
            </a:r>
          </a:p>
          <a:p>
            <a:pPr marL="0" indent="0">
              <a:buNone/>
            </a:pPr>
            <a:endParaRPr lang="fi-FI" b="1" dirty="0"/>
          </a:p>
          <a:p>
            <a:pPr lvl="1"/>
            <a:r>
              <a:rPr lang="fi-FI" dirty="0"/>
              <a:t>Ei voi, koska valtuutus on aina peruutettavissa</a:t>
            </a:r>
          </a:p>
          <a:p>
            <a:endParaRPr lang="fi-FI" dirty="0"/>
          </a:p>
        </p:txBody>
      </p:sp>
    </p:spTree>
    <p:extLst>
      <p:ext uri="{BB962C8B-B14F-4D97-AF65-F5344CB8AC3E}">
        <p14:creationId xmlns:p14="http://schemas.microsoft.com/office/powerpoint/2010/main" val="37069121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Isännöitsijän rooli yhtiökokouksessa</a:t>
            </a:r>
          </a:p>
        </p:txBody>
      </p:sp>
      <p:sp>
        <p:nvSpPr>
          <p:cNvPr id="3" name="Sisällön paikkamerkki 2"/>
          <p:cNvSpPr>
            <a:spLocks noGrp="1"/>
          </p:cNvSpPr>
          <p:nvPr>
            <p:ph idx="1"/>
          </p:nvPr>
        </p:nvSpPr>
        <p:spPr>
          <a:xfrm>
            <a:off x="488504" y="1484784"/>
            <a:ext cx="8920163" cy="4495800"/>
          </a:xfrm>
        </p:spPr>
        <p:txBody>
          <a:bodyPr>
            <a:normAutofit/>
          </a:bodyPr>
          <a:lstStyle/>
          <a:p>
            <a:r>
              <a:rPr lang="fi-FI" dirty="0"/>
              <a:t>Isännöitsijä toimii yhtiökokouksessa usein sihteerinä. Hallituksen puheenjohtajasta riippuu, kuinka aktiivista otetta isännöitsijältä odotetaan.</a:t>
            </a:r>
          </a:p>
          <a:p>
            <a:r>
              <a:rPr lang="fi-FI" dirty="0"/>
              <a:t>Yhtiökokouksessa isännöitsijän odotetaan ammattilaisena tietävän asioista ja häneen puoleensa käännytään, jos yhtiökokouksessa syntyy haastavia tilanteita.</a:t>
            </a:r>
          </a:p>
          <a:p>
            <a:pPr lvl="1"/>
            <a:r>
              <a:rPr lang="fi-FI" dirty="0"/>
              <a:t>Tämän diasetin tarkoitus on käydä läpi erilaisia ongelmatilanteita, joita yhtiökokouksissa voi esiintyä, sekä antaa tarvittavat tiedot  tällaisista ongelmatilanteista selviytymiseen.</a:t>
            </a:r>
          </a:p>
          <a:p>
            <a:endParaRPr lang="fi-FI" dirty="0"/>
          </a:p>
        </p:txBody>
      </p:sp>
    </p:spTree>
    <p:extLst>
      <p:ext uri="{BB962C8B-B14F-4D97-AF65-F5344CB8AC3E}">
        <p14:creationId xmlns:p14="http://schemas.microsoft.com/office/powerpoint/2010/main" val="33304878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Valtuutuksen siirto</a:t>
            </a:r>
          </a:p>
        </p:txBody>
      </p:sp>
      <p:sp>
        <p:nvSpPr>
          <p:cNvPr id="3" name="Sisällön paikkamerkki 2"/>
          <p:cNvSpPr>
            <a:spLocks noGrp="1"/>
          </p:cNvSpPr>
          <p:nvPr>
            <p:ph idx="1"/>
          </p:nvPr>
        </p:nvSpPr>
        <p:spPr/>
        <p:txBody>
          <a:bodyPr/>
          <a:lstStyle/>
          <a:p>
            <a:r>
              <a:rPr lang="fi-FI" b="1" dirty="0"/>
              <a:t>A on valtuuttanut B:n valtakirjalla edustamaan itseään, mutta päivää ennen kokousta B:lle tulee yllättävä meno, eikä hän pääsekään kokoukseen. Voiko B valtuuttaa C:n edustamaan A:ta kokouksessa?</a:t>
            </a:r>
          </a:p>
          <a:p>
            <a:pPr marL="0" indent="0">
              <a:buNone/>
            </a:pPr>
            <a:endParaRPr lang="fi-FI" b="1" dirty="0"/>
          </a:p>
          <a:p>
            <a:pPr lvl="1"/>
            <a:r>
              <a:rPr lang="fi-FI" dirty="0"/>
              <a:t>Mikäli A on antanut ns. tavallisen valtakirjan (nimetylle henkilölle), tällöin B ei voi valtuuttaa C:tä edustamaan A:ta</a:t>
            </a:r>
          </a:p>
          <a:p>
            <a:pPr marL="180000" lvl="1" indent="0">
              <a:buNone/>
            </a:pPr>
            <a:endParaRPr lang="fi-FI" dirty="0"/>
          </a:p>
          <a:p>
            <a:pPr lvl="1"/>
            <a:r>
              <a:rPr lang="fi-FI" dirty="0"/>
              <a:t>Jos kyseessä on joko avoin asianajovaltakirja tai valtakirja, joka annetaan ”nimetylle </a:t>
            </a:r>
            <a:r>
              <a:rPr lang="fi-FI" dirty="0" err="1"/>
              <a:t>hlölle</a:t>
            </a:r>
            <a:r>
              <a:rPr lang="fi-FI" dirty="0"/>
              <a:t> tai hänen määräämälleen”, tällöin B voi valtuuttaa C:n edustamaan A:ta kokouksessa</a:t>
            </a:r>
          </a:p>
        </p:txBody>
      </p:sp>
    </p:spTree>
    <p:extLst>
      <p:ext uri="{BB962C8B-B14F-4D97-AF65-F5344CB8AC3E}">
        <p14:creationId xmlns:p14="http://schemas.microsoft.com/office/powerpoint/2010/main" val="29413749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Kannatusmenettely</a:t>
            </a:r>
          </a:p>
        </p:txBody>
      </p:sp>
      <p:sp>
        <p:nvSpPr>
          <p:cNvPr id="3" name="Sisällön paikkamerkki 2"/>
          <p:cNvSpPr>
            <a:spLocks noGrp="1"/>
          </p:cNvSpPr>
          <p:nvPr>
            <p:ph idx="1"/>
          </p:nvPr>
        </p:nvSpPr>
        <p:spPr/>
        <p:txBody>
          <a:bodyPr>
            <a:normAutofit/>
          </a:bodyPr>
          <a:lstStyle/>
          <a:p>
            <a:r>
              <a:rPr lang="fi-FI" dirty="0"/>
              <a:t>Kokouskäytännössä muodostunut menettely, jota käytettäessä vain kannatetut ehdotukset otetaan huomioon, paitsi </a:t>
            </a:r>
          </a:p>
          <a:p>
            <a:pPr lvl="1"/>
            <a:r>
              <a:rPr lang="fi-FI" dirty="0"/>
              <a:t>Hallituksen esityksiä ei tarvitse kannattaa </a:t>
            </a:r>
          </a:p>
          <a:p>
            <a:pPr lvl="1"/>
            <a:r>
              <a:rPr lang="fi-FI" dirty="0"/>
              <a:t>Vaaleissa kaikki ehdotukset otettava huomioon</a:t>
            </a:r>
          </a:p>
          <a:p>
            <a:r>
              <a:rPr lang="fi-FI" dirty="0"/>
              <a:t>Kannatusmenettely tulee sovellettavaksi vain, jos kokouksessa näin päätetään, yleensä pj. hyväksyttää menettelyn kokouksella</a:t>
            </a:r>
          </a:p>
          <a:p>
            <a:r>
              <a:rPr lang="fi-FI" b="1" dirty="0"/>
              <a:t>Mitä tehdä, jos joku/jotkut vastustavat kannatusmenettelyn käyttämistä kokouksessa?</a:t>
            </a:r>
          </a:p>
          <a:p>
            <a:pPr lvl="1"/>
            <a:r>
              <a:rPr lang="fi-FI" dirty="0"/>
              <a:t>Kiinteistöliiton näkemys: ei voida noudattaa, jos yksikin vastustaa kannatusmenettelyn käyttöä</a:t>
            </a:r>
          </a:p>
          <a:p>
            <a:pPr lvl="1"/>
            <a:endParaRPr lang="fi-FI" dirty="0"/>
          </a:p>
        </p:txBody>
      </p:sp>
    </p:spTree>
    <p:extLst>
      <p:ext uri="{BB962C8B-B14F-4D97-AF65-F5344CB8AC3E}">
        <p14:creationId xmlns:p14="http://schemas.microsoft.com/office/powerpoint/2010/main" val="4721737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Osakkaan kyselyoikeus</a:t>
            </a:r>
          </a:p>
        </p:txBody>
      </p:sp>
      <p:sp>
        <p:nvSpPr>
          <p:cNvPr id="3" name="Sisällön paikkamerkki 2"/>
          <p:cNvSpPr>
            <a:spLocks noGrp="1"/>
          </p:cNvSpPr>
          <p:nvPr>
            <p:ph idx="1"/>
          </p:nvPr>
        </p:nvSpPr>
        <p:spPr/>
        <p:txBody>
          <a:bodyPr>
            <a:normAutofit/>
          </a:bodyPr>
          <a:lstStyle/>
          <a:p>
            <a:r>
              <a:rPr lang="fi-FI" b="1" dirty="0"/>
              <a:t>Yhtiön varsinaisessa yhtiökokouksessa eräs osakas pitää pitkän puheenvuoron tilinpäätöksen vahvistamista edeltävässä keskustelussa ja kyselee paljon myös yhtiön taloudellisesta asemasta muutenkin. Pitääkö osakkaan kysymyksiin vastata?</a:t>
            </a:r>
          </a:p>
          <a:p>
            <a:pPr lvl="1"/>
            <a:r>
              <a:rPr lang="fi-FI" dirty="0"/>
              <a:t>Pitää, koska osakkailla on yhtiökokouksessa kyselyoikeus ja yhtiön johdolla siten myös tiedonantovelvollisuus. Kyselyoikeus koskee käsiteltävänä olevan asian arviointiin vaikuttavia asioita sekä yhtiön taloudellista asemaa laajemminkin silloin, kun kokouksessa käsitellään tilinpäätöstä.</a:t>
            </a:r>
          </a:p>
          <a:p>
            <a:r>
              <a:rPr lang="fi-FI" b="1" dirty="0"/>
              <a:t>Mitä, jos osakkaan kysymykseen ei pystytä vastaamaan heti?</a:t>
            </a:r>
          </a:p>
          <a:p>
            <a:pPr lvl="1"/>
            <a:r>
              <a:rPr lang="fi-FI" dirty="0"/>
              <a:t>Vastaus on annettava 2 viikon kuluessa kirjallisesti. Vastaus toimitetaan kysymyksen esittäneelle osakkaalle sekä sellaiselle osakkaalle, joka sitä pyytää.</a:t>
            </a:r>
          </a:p>
        </p:txBody>
      </p:sp>
    </p:spTree>
    <p:extLst>
      <p:ext uri="{BB962C8B-B14F-4D97-AF65-F5344CB8AC3E}">
        <p14:creationId xmlns:p14="http://schemas.microsoft.com/office/powerpoint/2010/main" val="34941273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Esteellisyys - taustaksi</a:t>
            </a:r>
          </a:p>
        </p:txBody>
      </p:sp>
      <p:sp>
        <p:nvSpPr>
          <p:cNvPr id="3" name="Sisällön paikkamerkki 2"/>
          <p:cNvSpPr>
            <a:spLocks noGrp="1"/>
          </p:cNvSpPr>
          <p:nvPr>
            <p:ph idx="1"/>
          </p:nvPr>
        </p:nvSpPr>
        <p:spPr/>
        <p:txBody>
          <a:bodyPr>
            <a:normAutofit/>
          </a:bodyPr>
          <a:lstStyle/>
          <a:p>
            <a:r>
              <a:rPr lang="fi-FI" dirty="0"/>
              <a:t>Osakas tai hänen valtuutettunsa ei saa äänestää asiassa, joka koskee:</a:t>
            </a:r>
          </a:p>
          <a:p>
            <a:pPr lvl="1"/>
            <a:r>
              <a:rPr lang="fi-FI" dirty="0"/>
              <a:t>Osakkaan ja yhtiön välistä sopimusta ja oikeustointa</a:t>
            </a:r>
          </a:p>
          <a:p>
            <a:pPr lvl="1"/>
            <a:r>
              <a:rPr lang="fi-FI" dirty="0"/>
              <a:t>Osakkaan vastuuvapautta, kannetta, vapautusta vahingonkorvausvelvollisuudesta tai muusta velvoitteesta</a:t>
            </a:r>
          </a:p>
          <a:p>
            <a:pPr lvl="1"/>
            <a:r>
              <a:rPr lang="fi-FI" dirty="0"/>
              <a:t>Osakkaan uudistusta tai muuta kuin välttämätöntä kunnossapitoa, joka poikkeaa muista huoneistoista</a:t>
            </a:r>
          </a:p>
          <a:p>
            <a:pPr lvl="1"/>
            <a:r>
              <a:rPr lang="fi-FI" dirty="0"/>
              <a:t>Osakkaan huoneiston </a:t>
            </a:r>
            <a:r>
              <a:rPr lang="fi-FI" dirty="0" err="1"/>
              <a:t>hallintaanottoa</a:t>
            </a:r>
            <a:endParaRPr lang="fi-FI" dirty="0"/>
          </a:p>
          <a:p>
            <a:r>
              <a:rPr lang="fi-FI" dirty="0"/>
              <a:t>Lisäksi yhtiön ja kolmannen välinen asia, jos osakkaalle odotettavissa olennaista etua, joka saattaa olla ristiriidassa yhtiön edun kanssa</a:t>
            </a:r>
          </a:p>
        </p:txBody>
      </p:sp>
    </p:spTree>
    <p:extLst>
      <p:ext uri="{BB962C8B-B14F-4D97-AF65-F5344CB8AC3E}">
        <p14:creationId xmlns:p14="http://schemas.microsoft.com/office/powerpoint/2010/main" val="23201150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Kokouksen pj:n esteellisyys</a:t>
            </a:r>
          </a:p>
        </p:txBody>
      </p:sp>
      <p:sp>
        <p:nvSpPr>
          <p:cNvPr id="3" name="Sisällön paikkamerkki 2"/>
          <p:cNvSpPr>
            <a:spLocks noGrp="1"/>
          </p:cNvSpPr>
          <p:nvPr>
            <p:ph idx="1"/>
          </p:nvPr>
        </p:nvSpPr>
        <p:spPr/>
        <p:txBody>
          <a:bodyPr>
            <a:normAutofit/>
          </a:bodyPr>
          <a:lstStyle/>
          <a:p>
            <a:r>
              <a:rPr lang="fi-FI" b="1" dirty="0"/>
              <a:t>Hallituksen puheenjohtaja on valittu myös yhtiökokouksen puheenjohtajaksi ja kokouksessa tulee eteen vastuuvapaudesta päättäminen. Eräs osakas vastustaa kärkkäästi vastuuvapauden myöntämistä hallitukselle, miten tilanteessa tulisi toimia?</a:t>
            </a:r>
          </a:p>
          <a:p>
            <a:pPr marL="0" indent="0">
              <a:buNone/>
            </a:pPr>
            <a:endParaRPr lang="fi-FI" b="1" dirty="0"/>
          </a:p>
          <a:p>
            <a:pPr lvl="1"/>
            <a:r>
              <a:rPr lang="fi-FI" dirty="0"/>
              <a:t>Esteellisen puheenjohtajan olisi suositeltavaa jäävätä itsensä vastuuvapaudesta päättämisen ajaksi ja tilalle valitaan esteetön puheenjohtaja ko. asiakohdan käsittelyn ajaksi</a:t>
            </a:r>
          </a:p>
          <a:p>
            <a:pPr lvl="1"/>
            <a:r>
              <a:rPr lang="fi-FI" dirty="0"/>
              <a:t>Mikäli kannatusmenettely on hyväksytty kokouksessa eikä osakas saa kannatusta vastustukselleen, asiasta ei tarvitse äänestää, vaan vastuuvapaus tulee myönnetyksi</a:t>
            </a:r>
          </a:p>
        </p:txBody>
      </p:sp>
    </p:spTree>
    <p:extLst>
      <p:ext uri="{BB962C8B-B14F-4D97-AF65-F5344CB8AC3E}">
        <p14:creationId xmlns:p14="http://schemas.microsoft.com/office/powerpoint/2010/main" val="10573191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Valtuutetun esteellisyys</a:t>
            </a:r>
          </a:p>
        </p:txBody>
      </p:sp>
      <p:sp>
        <p:nvSpPr>
          <p:cNvPr id="3" name="Sisällön paikkamerkki 2"/>
          <p:cNvSpPr>
            <a:spLocks noGrp="1"/>
          </p:cNvSpPr>
          <p:nvPr>
            <p:ph idx="1"/>
          </p:nvPr>
        </p:nvSpPr>
        <p:spPr/>
        <p:txBody>
          <a:bodyPr>
            <a:normAutofit/>
          </a:bodyPr>
          <a:lstStyle/>
          <a:p>
            <a:r>
              <a:rPr lang="fi-FI" dirty="0"/>
              <a:t>Valtuutetun henkilökohtaisella esteellisyydellä ei ole enää merkitystä</a:t>
            </a:r>
          </a:p>
          <a:p>
            <a:pPr marL="0" indent="0">
              <a:buNone/>
            </a:pPr>
            <a:endParaRPr lang="fi-FI" dirty="0"/>
          </a:p>
          <a:p>
            <a:r>
              <a:rPr lang="fi-FI" b="1" dirty="0"/>
              <a:t>Yhtiökokouksessa päätetään A:n huoneiston </a:t>
            </a:r>
            <a:r>
              <a:rPr lang="fi-FI" b="1" dirty="0" err="1"/>
              <a:t>hallintaanotosta</a:t>
            </a:r>
            <a:r>
              <a:rPr lang="fi-FI" b="1" dirty="0"/>
              <a:t>. A tulee kokoukseen ja sanoo edustavansa oman huoneistonsa lisäksi myös 5 naapuriaan, joilta hän on saanut valtakirjat. Saako A äänestää huoneistonsa </a:t>
            </a:r>
            <a:r>
              <a:rPr lang="fi-FI" b="1" dirty="0" err="1"/>
              <a:t>hallintaanotosta</a:t>
            </a:r>
            <a:r>
              <a:rPr lang="fi-FI" b="1" dirty="0"/>
              <a:t>?</a:t>
            </a:r>
          </a:p>
          <a:p>
            <a:pPr marL="0" indent="0">
              <a:buNone/>
            </a:pPr>
            <a:endParaRPr lang="fi-FI" b="1" dirty="0"/>
          </a:p>
          <a:p>
            <a:pPr lvl="1"/>
            <a:r>
              <a:rPr lang="fi-FI" dirty="0"/>
              <a:t>Oman huoneistonsa hallintaan oikeuttavien osakkeiden osalta A ei voi äänestää, koska on esteellinen. </a:t>
            </a:r>
          </a:p>
          <a:p>
            <a:pPr lvl="1"/>
            <a:r>
              <a:rPr lang="fi-FI" dirty="0"/>
              <a:t>Koska A:n naapurit eivät kuitenkaan ole esteellisiä, näiden huoneistoiden osakkeilla hän saa äänestää valtuutuksien nojalla.</a:t>
            </a:r>
          </a:p>
          <a:p>
            <a:endParaRPr lang="fi-FI" dirty="0"/>
          </a:p>
        </p:txBody>
      </p:sp>
    </p:spTree>
    <p:extLst>
      <p:ext uri="{BB962C8B-B14F-4D97-AF65-F5344CB8AC3E}">
        <p14:creationId xmlns:p14="http://schemas.microsoft.com/office/powerpoint/2010/main" val="1128145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Esteellisyyden ulottuvuus</a:t>
            </a:r>
          </a:p>
        </p:txBody>
      </p:sp>
      <p:sp>
        <p:nvSpPr>
          <p:cNvPr id="3" name="Sisällön paikkamerkki 2"/>
          <p:cNvSpPr>
            <a:spLocks noGrp="1"/>
          </p:cNvSpPr>
          <p:nvPr>
            <p:ph idx="1"/>
          </p:nvPr>
        </p:nvSpPr>
        <p:spPr/>
        <p:txBody>
          <a:bodyPr>
            <a:normAutofit/>
          </a:bodyPr>
          <a:lstStyle/>
          <a:p>
            <a:r>
              <a:rPr lang="fi-FI" b="1" dirty="0"/>
              <a:t>Yhtiökokouksessa ollaan päättämässä siitä, nostetaanko osakasta X vastaan vahingonkorvauskanne. Saako X a) olla läsnä, kun asiasta keskustellaan ja päätetään, b) osallistua keskusteluun, c) äänestää asiasta?</a:t>
            </a:r>
          </a:p>
          <a:p>
            <a:pPr lvl="1"/>
            <a:r>
              <a:rPr lang="fi-FI" dirty="0"/>
              <a:t>a) kyllä, b) kyllä, c) ei</a:t>
            </a:r>
          </a:p>
          <a:p>
            <a:pPr marL="180000" lvl="1" indent="0">
              <a:buNone/>
            </a:pPr>
            <a:endParaRPr lang="fi-FI" dirty="0"/>
          </a:p>
          <a:p>
            <a:r>
              <a:rPr lang="fi-FI" b="1" dirty="0"/>
              <a:t>Yhtiökokous on kutsuttu koolle päättämään nykyisen hallituksen erottamisesta ja mahdollisen uuden hallituksen valinnasta. Saavatko hallituksen jäsenet a) äänestää omasta erottamisestaan, b) ehdottaa itseään uuteen hallitukseen, jos nykyinen hallitus päätetään erottaa?</a:t>
            </a:r>
          </a:p>
          <a:p>
            <a:pPr lvl="1"/>
            <a:r>
              <a:rPr lang="fi-FI" dirty="0"/>
              <a:t>a) kyllä, b) kyllä, koska esteellisyyspykälää tulee tulkita suppeasti</a:t>
            </a:r>
          </a:p>
          <a:p>
            <a:endParaRPr lang="fi-FI" dirty="0"/>
          </a:p>
        </p:txBody>
      </p:sp>
    </p:spTree>
    <p:extLst>
      <p:ext uri="{BB962C8B-B14F-4D97-AF65-F5344CB8AC3E}">
        <p14:creationId xmlns:p14="http://schemas.microsoft.com/office/powerpoint/2010/main" val="5440612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C0F4FBE-7B71-4D25-8251-A78543CFAAA0}"/>
              </a:ext>
            </a:extLst>
          </p:cNvPr>
          <p:cNvSpPr>
            <a:spLocks noGrp="1"/>
          </p:cNvSpPr>
          <p:nvPr>
            <p:ph type="title"/>
          </p:nvPr>
        </p:nvSpPr>
        <p:spPr/>
        <p:txBody>
          <a:bodyPr/>
          <a:lstStyle/>
          <a:p>
            <a:r>
              <a:rPr lang="fi-FI" dirty="0"/>
              <a:t>TILIN- JA TOIMINNANTARKASTAJAN VALINTA</a:t>
            </a:r>
          </a:p>
        </p:txBody>
      </p:sp>
      <p:sp>
        <p:nvSpPr>
          <p:cNvPr id="3" name="Sisällön paikkamerkki 2">
            <a:extLst>
              <a:ext uri="{FF2B5EF4-FFF2-40B4-BE49-F238E27FC236}">
                <a16:creationId xmlns:a16="http://schemas.microsoft.com/office/drawing/2014/main" id="{7CF170DE-6F85-4193-AB12-62FF35E88FA6}"/>
              </a:ext>
            </a:extLst>
          </p:cNvPr>
          <p:cNvSpPr>
            <a:spLocks noGrp="1"/>
          </p:cNvSpPr>
          <p:nvPr>
            <p:ph idx="1"/>
          </p:nvPr>
        </p:nvSpPr>
        <p:spPr/>
        <p:txBody>
          <a:bodyPr/>
          <a:lstStyle/>
          <a:p>
            <a:endParaRPr lang="fi-FI"/>
          </a:p>
        </p:txBody>
      </p:sp>
      <p:sp>
        <p:nvSpPr>
          <p:cNvPr id="4" name="Alatunnisteen paikkamerkki 3">
            <a:extLst>
              <a:ext uri="{FF2B5EF4-FFF2-40B4-BE49-F238E27FC236}">
                <a16:creationId xmlns:a16="http://schemas.microsoft.com/office/drawing/2014/main" id="{41A19B82-F020-4803-95D3-80C43E9A86C4}"/>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32133923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83A5D08-4B4E-47BE-9059-DFD9F9D92FBC}"/>
              </a:ext>
            </a:extLst>
          </p:cNvPr>
          <p:cNvSpPr>
            <a:spLocks noGrp="1"/>
          </p:cNvSpPr>
          <p:nvPr>
            <p:ph type="title"/>
          </p:nvPr>
        </p:nvSpPr>
        <p:spPr/>
        <p:txBody>
          <a:bodyPr/>
          <a:lstStyle/>
          <a:p>
            <a:r>
              <a:rPr lang="fi-FI" dirty="0"/>
              <a:t>Tilin- ja toiminnantarkastajan valinnasta yleisesti</a:t>
            </a:r>
          </a:p>
        </p:txBody>
      </p:sp>
      <p:sp>
        <p:nvSpPr>
          <p:cNvPr id="3" name="Sisällön paikkamerkki 2">
            <a:extLst>
              <a:ext uri="{FF2B5EF4-FFF2-40B4-BE49-F238E27FC236}">
                <a16:creationId xmlns:a16="http://schemas.microsoft.com/office/drawing/2014/main" id="{0967CEE7-AA93-49A9-81EC-7CE40CFA24FE}"/>
              </a:ext>
            </a:extLst>
          </p:cNvPr>
          <p:cNvSpPr>
            <a:spLocks noGrp="1"/>
          </p:cNvSpPr>
          <p:nvPr>
            <p:ph idx="1"/>
          </p:nvPr>
        </p:nvSpPr>
        <p:spPr/>
        <p:txBody>
          <a:bodyPr/>
          <a:lstStyle/>
          <a:p>
            <a:r>
              <a:rPr lang="fi-FI" dirty="0"/>
              <a:t>Tilin- ja toiminnantarkastajat valitaan yhtiöjärjestysmääräyksen perusteella.</a:t>
            </a:r>
          </a:p>
          <a:p>
            <a:r>
              <a:rPr lang="fi-FI" dirty="0"/>
              <a:t>Jos voimassaoleva yhtiöjärjestys on rekisteröity 1.7.2010 tai sen jälkeen noudatetaan valittavien tilin- ja toiminnantarkastajien osalta yksiselitteisesti yhtiöjärjestyksen määräystä.</a:t>
            </a:r>
          </a:p>
          <a:p>
            <a:r>
              <a:rPr lang="fi-FI" b="1" dirty="0"/>
              <a:t>Jos voimassaolevan yhtiöjärjestys on rekisteröity ennen 1.7.2010 tulee yhtiöjärjestyksen lisäksi kiinnittää huomiota lain siirtymäsäännöksiin</a:t>
            </a:r>
            <a:r>
              <a:rPr lang="fi-FI" dirty="0"/>
              <a:t>:</a:t>
            </a:r>
          </a:p>
          <a:p>
            <a:endParaRPr lang="fi-FI" dirty="0"/>
          </a:p>
        </p:txBody>
      </p:sp>
      <p:sp>
        <p:nvSpPr>
          <p:cNvPr id="4" name="Alatunnisteen paikkamerkki 3">
            <a:extLst>
              <a:ext uri="{FF2B5EF4-FFF2-40B4-BE49-F238E27FC236}">
                <a16:creationId xmlns:a16="http://schemas.microsoft.com/office/drawing/2014/main" id="{65BD8D46-A350-4B53-9E56-12EF433CEF14}"/>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9815480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6CB9C88-399F-4F72-B61A-B5559EBB0569}"/>
              </a:ext>
            </a:extLst>
          </p:cNvPr>
          <p:cNvSpPr>
            <a:spLocks noGrp="1"/>
          </p:cNvSpPr>
          <p:nvPr>
            <p:ph type="title"/>
          </p:nvPr>
        </p:nvSpPr>
        <p:spPr/>
        <p:txBody>
          <a:bodyPr/>
          <a:lstStyle/>
          <a:p>
            <a:r>
              <a:rPr lang="fi-FI" dirty="0"/>
              <a:t>Ohjeet vanhan yhtiöjärjestyksen tulkintaan:</a:t>
            </a:r>
          </a:p>
        </p:txBody>
      </p:sp>
      <p:sp>
        <p:nvSpPr>
          <p:cNvPr id="3" name="Sisällön paikkamerkki 2">
            <a:extLst>
              <a:ext uri="{FF2B5EF4-FFF2-40B4-BE49-F238E27FC236}">
                <a16:creationId xmlns:a16="http://schemas.microsoft.com/office/drawing/2014/main" id="{4657C2E5-4E47-4F3C-8AA4-0F7A7D2296C0}"/>
              </a:ext>
            </a:extLst>
          </p:cNvPr>
          <p:cNvSpPr>
            <a:spLocks noGrp="1"/>
          </p:cNvSpPr>
          <p:nvPr>
            <p:ph idx="1"/>
          </p:nvPr>
        </p:nvSpPr>
        <p:spPr>
          <a:xfrm>
            <a:off x="681038" y="1556792"/>
            <a:ext cx="8543925" cy="4620171"/>
          </a:xfrm>
        </p:spPr>
        <p:txBody>
          <a:bodyPr>
            <a:normAutofit fontScale="92500" lnSpcReduction="20000"/>
          </a:bodyPr>
          <a:lstStyle/>
          <a:p>
            <a:pPr marL="0" indent="0">
              <a:buNone/>
            </a:pPr>
            <a:r>
              <a:rPr lang="fi-FI" sz="1400" dirty="0"/>
              <a:t>Yhtiöjärjestyksessä olevaa lukumäärää tarkastajista tulee noudattaa, mutta tilintarkastajaksi voidaan valita myös toiminnantarkastaja seuraavasti:</a:t>
            </a:r>
          </a:p>
          <a:p>
            <a:pPr lvl="0"/>
            <a:r>
              <a:rPr lang="fi-FI" sz="1400" dirty="0"/>
              <a:t>Yhtiöjärjestysmääräys velvoittaa 1 tilintarkastajan ja 1 varatilintarkastajan valintaan	</a:t>
            </a:r>
          </a:p>
          <a:p>
            <a:pPr lvl="0"/>
            <a:r>
              <a:rPr lang="fi-FI" sz="1400" dirty="0"/>
              <a:t>Jos alle 30 osakehuoneistoa (</a:t>
            </a:r>
            <a:r>
              <a:rPr lang="fi-FI" sz="1400" dirty="0" err="1"/>
              <a:t>Huom</a:t>
            </a:r>
            <a:r>
              <a:rPr lang="fi-FI" sz="1400" dirty="0"/>
              <a:t>! kaikki osakeryhmät ovat osakehuoneistoja myös esim. autotalli, jos oma osakeryhmä), niin voidaan valita:</a:t>
            </a:r>
          </a:p>
          <a:p>
            <a:pPr lvl="1"/>
            <a:r>
              <a:rPr lang="fi-FI" sz="1100" dirty="0"/>
              <a:t>1 tilintarkastaja (KHT tai HTM) ja 1 varatilintarkastaja (KHT tai HTM); tai</a:t>
            </a:r>
          </a:p>
          <a:p>
            <a:pPr lvl="1"/>
            <a:r>
              <a:rPr lang="fi-FI" sz="1100" dirty="0"/>
              <a:t> 1 toiminnantarkastaja ja hänelle sijainen</a:t>
            </a:r>
          </a:p>
          <a:p>
            <a:pPr lvl="1"/>
            <a:r>
              <a:rPr lang="fi-FI" sz="1100" dirty="0" err="1"/>
              <a:t>Huom</a:t>
            </a:r>
            <a:r>
              <a:rPr lang="fi-FI" sz="1100" dirty="0"/>
              <a:t> Tilintarkastuslain ehdot! Vaikka osakehuoneistoja olisi alle 30, on tilintarkastaja valittava jos sekä päättyneellä että sitä välittömästi edeltäneellä tilikaudella on täyttynyt enemmän kuin yksi seuraavista edellytyksistä:</a:t>
            </a:r>
          </a:p>
          <a:p>
            <a:pPr lvl="2"/>
            <a:r>
              <a:rPr lang="fi-FI" sz="1100" dirty="0"/>
              <a:t>taseen loppusumma ylittää 100 000 euroa;</a:t>
            </a:r>
            <a:endParaRPr lang="fi-FI" sz="1800" dirty="0"/>
          </a:p>
          <a:p>
            <a:pPr lvl="2"/>
            <a:r>
              <a:rPr lang="fi-FI" sz="1100" dirty="0"/>
              <a:t>liikevaihto tai sitä vastaava tuotto ylittää 200 000 euroa; tai</a:t>
            </a:r>
            <a:endParaRPr lang="fi-FI" sz="1800" dirty="0"/>
          </a:p>
          <a:p>
            <a:pPr lvl="2"/>
            <a:r>
              <a:rPr lang="fi-FI" sz="1100" dirty="0"/>
              <a:t>palveluksessa on keskimäärin yli kolme henkilöä.</a:t>
            </a:r>
            <a:endParaRPr lang="fi-FI" sz="1800" dirty="0"/>
          </a:p>
          <a:p>
            <a:pPr lvl="0"/>
            <a:r>
              <a:rPr lang="fi-FI" sz="1400" dirty="0"/>
              <a:t>Jos 30 tai yli 30 osakehuoneistoa niin tilintarkastaja on ainut vaihtoehto.</a:t>
            </a:r>
            <a:br>
              <a:rPr lang="fi-FI" sz="1400" dirty="0"/>
            </a:br>
            <a:endParaRPr lang="fi-FI" sz="1400" dirty="0"/>
          </a:p>
          <a:p>
            <a:pPr lvl="0"/>
            <a:r>
              <a:rPr lang="fi-FI" sz="1400" dirty="0"/>
              <a:t>Yhtiöjärjestysmääräys 2 tilintarkastajaa ja 1 (tai 2) varatilintarkastaja</a:t>
            </a:r>
          </a:p>
          <a:p>
            <a:pPr lvl="1"/>
            <a:r>
              <a:rPr lang="fi-FI" sz="1200" dirty="0"/>
              <a:t>Jos alle 30 osakehuoneistoa (</a:t>
            </a:r>
            <a:r>
              <a:rPr lang="fi-FI" sz="1200" dirty="0" err="1"/>
              <a:t>Huom</a:t>
            </a:r>
            <a:r>
              <a:rPr lang="fi-FI" sz="1200" dirty="0"/>
              <a:t>! kaikki osakeryhmät ovat osakehuoneistoja myös esim. autotalli, jos oma osakeryhmä):</a:t>
            </a:r>
          </a:p>
          <a:p>
            <a:pPr lvl="2"/>
            <a:r>
              <a:rPr lang="fi-FI" sz="1100" dirty="0"/>
              <a:t>2 tilintarkastajaa (KHT tai HTM) ja 1 (tai 2) varatilintarkastaja (KHT tai HTM)</a:t>
            </a:r>
          </a:p>
          <a:p>
            <a:pPr lvl="2"/>
            <a:r>
              <a:rPr lang="fi-FI" sz="1100" dirty="0"/>
              <a:t>2 toiminnantarkastajaa ja 1 (tai 2) toiminnantarkastajan sijaista (Kts. Tilintarkastuslain ehdot )</a:t>
            </a:r>
          </a:p>
          <a:p>
            <a:pPr lvl="2"/>
            <a:r>
              <a:rPr lang="fi-FI" sz="1100" dirty="0"/>
              <a:t>1 tilintarkastaja (KHT tai HTM) ja 1 varatilintarkastaja (KHT tai HTM) sekä 1 toiminnantarkastaja ja 1 toiminnantarkastajan sijainen</a:t>
            </a:r>
          </a:p>
          <a:p>
            <a:pPr lvl="1"/>
            <a:r>
              <a:rPr lang="fi-FI" sz="1200" dirty="0"/>
              <a:t>Jos yhtiössä 30 tai yli 30 huoneistoa:</a:t>
            </a:r>
          </a:p>
          <a:p>
            <a:pPr lvl="2"/>
            <a:r>
              <a:rPr lang="fi-FI" sz="1100" dirty="0"/>
              <a:t>2 tilintarkastajaa (KHT tai HTM) ja 1 (tai 2) varatilintarkastaja (KHT tai HTM)</a:t>
            </a:r>
          </a:p>
          <a:p>
            <a:pPr lvl="2"/>
            <a:r>
              <a:rPr lang="fi-FI" sz="1100" dirty="0"/>
              <a:t>1 tilintarkastaja (KHT tai HTM) ja 1 varatilintarkastaja (KHT tai HTM) sekä 1 toiminnantarkastaja ja 1 toiminnantarkastajan sijainen</a:t>
            </a:r>
          </a:p>
          <a:p>
            <a:pPr lvl="0"/>
            <a:r>
              <a:rPr lang="fi-FI" sz="1400" dirty="0"/>
              <a:t>Yhtiöjärjestysmääräys: 1-2 tilintarkastajaa ja 1-2 varatilintarkastajaa</a:t>
            </a:r>
          </a:p>
          <a:p>
            <a:pPr lvl="2"/>
            <a:r>
              <a:rPr lang="fi-FI" sz="1100" dirty="0"/>
              <a:t>Päätetään ensin tarkastajien lukumäärä ja sen mukaan katsotaan ohjeet kohdasta 1 tai 2.</a:t>
            </a:r>
          </a:p>
          <a:p>
            <a:r>
              <a:rPr lang="fi-FI" sz="1400" i="1" dirty="0" err="1"/>
              <a:t>Huom</a:t>
            </a:r>
            <a:r>
              <a:rPr lang="fi-FI" sz="1400" i="1" dirty="0"/>
              <a:t>! Mikäli meneillä olevassa yhtiökokouksessa muutetaan yhtiöjärjestystä voidaan tilin- ja toiminnantarkastajien valintapäätös tehdä uuden yhtiöjärjestyksen mukaisesti.</a:t>
            </a:r>
            <a:endParaRPr lang="fi-FI" sz="1400" dirty="0"/>
          </a:p>
          <a:p>
            <a:endParaRPr lang="fi-FI" sz="1000" dirty="0"/>
          </a:p>
        </p:txBody>
      </p:sp>
      <p:sp>
        <p:nvSpPr>
          <p:cNvPr id="4" name="Alatunnisteen paikkamerkki 3">
            <a:extLst>
              <a:ext uri="{FF2B5EF4-FFF2-40B4-BE49-F238E27FC236}">
                <a16:creationId xmlns:a16="http://schemas.microsoft.com/office/drawing/2014/main" id="{B318425C-BE31-4E6C-A6F6-FC71815B435B}"/>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24492035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Sisältö</a:t>
            </a:r>
          </a:p>
        </p:txBody>
      </p:sp>
      <p:sp>
        <p:nvSpPr>
          <p:cNvPr id="3" name="Sisällön paikkamerkki 2"/>
          <p:cNvSpPr>
            <a:spLocks noGrp="1"/>
          </p:cNvSpPr>
          <p:nvPr>
            <p:ph idx="1"/>
          </p:nvPr>
        </p:nvSpPr>
        <p:spPr>
          <a:xfrm>
            <a:off x="488504" y="1484784"/>
            <a:ext cx="8920163" cy="4495800"/>
          </a:xfrm>
        </p:spPr>
        <p:txBody>
          <a:bodyPr/>
          <a:lstStyle/>
          <a:p>
            <a:r>
              <a:rPr lang="fi-FI" dirty="0"/>
              <a:t>Kokouskutsu ja muut valmistelevat toimet</a:t>
            </a:r>
          </a:p>
          <a:p>
            <a:r>
              <a:rPr lang="fi-FI" dirty="0"/>
              <a:t>Yhtiökokoukseen osallistuminen ja yhtiökokouskäytännöt</a:t>
            </a:r>
          </a:p>
          <a:p>
            <a:r>
              <a:rPr lang="fi-FI" dirty="0"/>
              <a:t>Tilin- ja toiminnantarkastajan valinta</a:t>
            </a:r>
          </a:p>
          <a:p>
            <a:r>
              <a:rPr lang="fi-FI" dirty="0"/>
              <a:t>Äänestys</a:t>
            </a:r>
          </a:p>
          <a:p>
            <a:r>
              <a:rPr lang="fi-FI" dirty="0"/>
              <a:t>Kokouksen päättämiseen ja jälkitoimiin liittyvät kysymykset</a:t>
            </a:r>
          </a:p>
        </p:txBody>
      </p:sp>
    </p:spTree>
    <p:extLst>
      <p:ext uri="{BB962C8B-B14F-4D97-AF65-F5344CB8AC3E}">
        <p14:creationId xmlns:p14="http://schemas.microsoft.com/office/powerpoint/2010/main" val="10328480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Toiminnantarkastus</a:t>
            </a:r>
          </a:p>
        </p:txBody>
      </p:sp>
      <p:sp>
        <p:nvSpPr>
          <p:cNvPr id="3" name="Sisällön paikkamerkki 2"/>
          <p:cNvSpPr>
            <a:spLocks noGrp="1"/>
          </p:cNvSpPr>
          <p:nvPr>
            <p:ph idx="1"/>
          </p:nvPr>
        </p:nvSpPr>
        <p:spPr>
          <a:xfrm>
            <a:off x="200472" y="1412776"/>
            <a:ext cx="8915400" cy="4564062"/>
          </a:xfrm>
        </p:spPr>
        <p:txBody>
          <a:bodyPr/>
          <a:lstStyle/>
          <a:p>
            <a:r>
              <a:rPr lang="fi-FI" sz="2400" dirty="0"/>
              <a:t>Lain mukaan toiminannantarkastaja voidaan valita tilintarkastajan sijaan, jos taloyhtiössä on vähemmän kuin 30 osakashallinnassa olevaa huoneistoa.</a:t>
            </a:r>
          </a:p>
          <a:p>
            <a:pPr lvl="1"/>
            <a:r>
              <a:rPr lang="fi-FI" dirty="0"/>
              <a:t>Yhtiöjärjestys huomioitava. Jos yhtiöjärjestystä muutettu 1.7.2010 jälkeen valittava tilin- ja toiminnantarkastajat yhtiöjärjestyksen mukaan!</a:t>
            </a:r>
          </a:p>
          <a:p>
            <a:pPr lvl="1"/>
            <a:r>
              <a:rPr lang="fi-FI" dirty="0" err="1"/>
              <a:t>Huom</a:t>
            </a:r>
            <a:r>
              <a:rPr lang="fi-FI" dirty="0"/>
              <a:t>! Kaikki osakeryhmät ovat huoneistoja </a:t>
            </a:r>
          </a:p>
          <a:p>
            <a:pPr marL="180000" lvl="1" indent="0">
              <a:buNone/>
            </a:pPr>
            <a:endParaRPr lang="fi-FI" dirty="0"/>
          </a:p>
          <a:p>
            <a:r>
              <a:rPr lang="fi-FI" sz="2400" dirty="0"/>
              <a:t>Toiminnantarkastajan pätevyys</a:t>
            </a:r>
          </a:p>
          <a:p>
            <a:pPr lvl="1"/>
            <a:r>
              <a:rPr lang="fi-FI" dirty="0"/>
              <a:t>taloudellisten ja oikeudellisten asioiden tuntemus ja kokemus kuin yhtiön toiminnan laatuun ja laajuuteen nähden on tarpeen tehtävän hoitamiseksi.</a:t>
            </a:r>
          </a:p>
          <a:p>
            <a:pPr lvl="1"/>
            <a:r>
              <a:rPr lang="fi-FI" dirty="0"/>
              <a:t>riippumaton toiminnantarkastusta suorittaessaan. Jos edellytykset riippumattomaan toimintaan olennaiselta osin puuttuvat, toiminnantarkastajan on kieltäydyttävä vastaanottamasta tehtävää tai luovuttava siitä.</a:t>
            </a:r>
          </a:p>
          <a:p>
            <a:endParaRPr lang="fi-FI" dirty="0"/>
          </a:p>
        </p:txBody>
      </p:sp>
    </p:spTree>
    <p:extLst>
      <p:ext uri="{BB962C8B-B14F-4D97-AF65-F5344CB8AC3E}">
        <p14:creationId xmlns:p14="http://schemas.microsoft.com/office/powerpoint/2010/main" val="17883628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Toiminnantarkastajien esteellisyys (9:8 §)</a:t>
            </a:r>
          </a:p>
        </p:txBody>
      </p:sp>
      <p:sp>
        <p:nvSpPr>
          <p:cNvPr id="3" name="Sisällön paikkamerkki 2"/>
          <p:cNvSpPr>
            <a:spLocks noGrp="1"/>
          </p:cNvSpPr>
          <p:nvPr>
            <p:ph idx="1"/>
          </p:nvPr>
        </p:nvSpPr>
        <p:spPr>
          <a:xfrm>
            <a:off x="261408" y="1124744"/>
            <a:ext cx="8915400" cy="4996656"/>
          </a:xfrm>
        </p:spPr>
        <p:txBody>
          <a:bodyPr/>
          <a:lstStyle/>
          <a:p>
            <a:r>
              <a:rPr lang="fi-FI" sz="1600" dirty="0"/>
              <a:t>Toiminnantarkastajana ei voi olla:</a:t>
            </a:r>
          </a:p>
          <a:p>
            <a:endParaRPr lang="fi-FI" sz="1600" dirty="0"/>
          </a:p>
          <a:p>
            <a:pPr marL="342900" indent="-342900">
              <a:buFont typeface="+mj-lt"/>
              <a:buAutoNum type="arabicPeriod"/>
            </a:pPr>
            <a:r>
              <a:rPr lang="fi-FI" sz="1600" dirty="0"/>
              <a:t>oikeushenkilö eikä alaikäinen tai se, jolle on määrätty edunvalvoja, jonka toimintakelpoisuutta on rajoitettu tai joka on konkurssissa tai liiketoimintakiellossa;</a:t>
            </a:r>
          </a:p>
          <a:p>
            <a:pPr marL="342900" indent="-342900">
              <a:buFont typeface="+mj-lt"/>
              <a:buAutoNum type="arabicPeriod"/>
            </a:pPr>
            <a:r>
              <a:rPr lang="fi-FI" sz="1600" u="sng" dirty="0"/>
              <a:t>yhtiön hallituksen jäsen </a:t>
            </a:r>
            <a:r>
              <a:rPr lang="fi-FI" sz="1600" dirty="0"/>
              <a:t>taikka isännöitsijä tai vastaavassa asemassa samaan konserniin kuuluvassa muussa yhteisössä oleva henkilö;</a:t>
            </a:r>
          </a:p>
          <a:p>
            <a:pPr lvl="2"/>
            <a:r>
              <a:rPr lang="fi-FI" sz="1200" dirty="0"/>
              <a:t>HUOM! Otetaan huomioon koko toiminnantarkastajan toimikausi eli ei myöskään yhtiökokouksessa hallituksen jäsenyydestään ’luopuva’ taho.</a:t>
            </a:r>
          </a:p>
          <a:p>
            <a:pPr marL="342900" indent="-342900">
              <a:buFont typeface="+mj-lt"/>
              <a:buAutoNum type="arabicPeriod"/>
            </a:pPr>
            <a:r>
              <a:rPr lang="fi-FI" sz="1600" dirty="0"/>
              <a:t>se, jonka tehtävänä on yhtiön kirjanpidon tai varojen hoito taikka varojen hoidon valvonta;</a:t>
            </a:r>
          </a:p>
          <a:p>
            <a:pPr marL="342900" indent="-342900">
              <a:buFont typeface="+mj-lt"/>
              <a:buAutoNum type="arabicPeriod"/>
            </a:pPr>
            <a:r>
              <a:rPr lang="fi-FI" sz="1600" dirty="0"/>
              <a:t>se, joka on palvelussuhteessa yhtiöön taikka 2 tai 3 kohdassa tarkoitettuun henkilöön;</a:t>
            </a:r>
          </a:p>
          <a:p>
            <a:pPr marL="342900" indent="-342900">
              <a:buFont typeface="+mj-lt"/>
              <a:buAutoNum type="arabicPeriod"/>
            </a:pPr>
            <a:r>
              <a:rPr lang="fi-FI" sz="1600" dirty="0"/>
              <a:t>se, jolla on rahalaina, vakuus tai muu vastaava etuus yhtiöltä tai sen johtoon kuuluvalta henkilöltä taikka joka on antanut mainitulle taholle tällaisen etuuden; taikka</a:t>
            </a:r>
          </a:p>
          <a:p>
            <a:pPr marL="342900" indent="-342900">
              <a:buFont typeface="+mj-lt"/>
              <a:buAutoNum type="arabicPeriod"/>
            </a:pPr>
            <a:r>
              <a:rPr lang="fi-FI" sz="1600" dirty="0"/>
              <a:t>se, joka on 2 tai 3 kohdassa tarkoitetun henkilön </a:t>
            </a:r>
            <a:r>
              <a:rPr lang="fi-FI" sz="1600" u="sng" dirty="0"/>
              <a:t>puoliso, veli, sisar taikka tällaiseen henkilöön suoraan ylenevässä tai alenevassa sukulaisuussuhteessa</a:t>
            </a:r>
            <a:r>
              <a:rPr lang="fi-FI" sz="1600" dirty="0"/>
              <a:t>.</a:t>
            </a:r>
          </a:p>
        </p:txBody>
      </p:sp>
    </p:spTree>
    <p:extLst>
      <p:ext uri="{BB962C8B-B14F-4D97-AF65-F5344CB8AC3E}">
        <p14:creationId xmlns:p14="http://schemas.microsoft.com/office/powerpoint/2010/main" val="32384352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ED72AF-DE93-4568-9B30-758773DA8E31}"/>
              </a:ext>
            </a:extLst>
          </p:cNvPr>
          <p:cNvSpPr>
            <a:spLocks noGrp="1"/>
          </p:cNvSpPr>
          <p:nvPr>
            <p:ph type="title"/>
          </p:nvPr>
        </p:nvSpPr>
        <p:spPr/>
        <p:txBody>
          <a:bodyPr/>
          <a:lstStyle/>
          <a:p>
            <a:r>
              <a:rPr lang="fi-FI" dirty="0"/>
              <a:t>ÄÄNESTYS</a:t>
            </a:r>
          </a:p>
        </p:txBody>
      </p:sp>
      <p:sp>
        <p:nvSpPr>
          <p:cNvPr id="3" name="Sisällön paikkamerkki 2">
            <a:extLst>
              <a:ext uri="{FF2B5EF4-FFF2-40B4-BE49-F238E27FC236}">
                <a16:creationId xmlns:a16="http://schemas.microsoft.com/office/drawing/2014/main" id="{F7E0FD26-57FA-49E3-9FB6-2644EC5CC0C5}"/>
              </a:ext>
            </a:extLst>
          </p:cNvPr>
          <p:cNvSpPr>
            <a:spLocks noGrp="1"/>
          </p:cNvSpPr>
          <p:nvPr>
            <p:ph idx="1"/>
          </p:nvPr>
        </p:nvSpPr>
        <p:spPr/>
        <p:txBody>
          <a:bodyPr/>
          <a:lstStyle/>
          <a:p>
            <a:endParaRPr lang="fi-FI"/>
          </a:p>
        </p:txBody>
      </p:sp>
      <p:sp>
        <p:nvSpPr>
          <p:cNvPr id="4" name="Alatunnisteen paikkamerkki 3">
            <a:extLst>
              <a:ext uri="{FF2B5EF4-FFF2-40B4-BE49-F238E27FC236}">
                <a16:creationId xmlns:a16="http://schemas.microsoft.com/office/drawing/2014/main" id="{EABD2462-AD6C-4901-9EE8-8F1F954AE8AB}"/>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28995963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4BFDB5E-8DDB-4C8B-A90A-29446BD1F3F7}"/>
              </a:ext>
            </a:extLst>
          </p:cNvPr>
          <p:cNvSpPr>
            <a:spLocks noGrp="1"/>
          </p:cNvSpPr>
          <p:nvPr>
            <p:ph type="title"/>
          </p:nvPr>
        </p:nvSpPr>
        <p:spPr/>
        <p:txBody>
          <a:bodyPr/>
          <a:lstStyle/>
          <a:p>
            <a:r>
              <a:rPr lang="fi-FI" dirty="0"/>
              <a:t>Yleistä äänestyksestä</a:t>
            </a:r>
          </a:p>
        </p:txBody>
      </p:sp>
      <p:sp>
        <p:nvSpPr>
          <p:cNvPr id="3" name="Sisällön paikkamerkki 2">
            <a:extLst>
              <a:ext uri="{FF2B5EF4-FFF2-40B4-BE49-F238E27FC236}">
                <a16:creationId xmlns:a16="http://schemas.microsoft.com/office/drawing/2014/main" id="{5633F514-62AB-496C-9066-6F833DCB995F}"/>
              </a:ext>
            </a:extLst>
          </p:cNvPr>
          <p:cNvSpPr>
            <a:spLocks noGrp="1"/>
          </p:cNvSpPr>
          <p:nvPr>
            <p:ph idx="1"/>
          </p:nvPr>
        </p:nvSpPr>
        <p:spPr/>
        <p:txBody>
          <a:bodyPr>
            <a:normAutofit fontScale="92500" lnSpcReduction="20000"/>
          </a:bodyPr>
          <a:lstStyle/>
          <a:p>
            <a:r>
              <a:rPr lang="fi-FI" dirty="0"/>
              <a:t>Yhtiökokouksessa tehdään varsin paljon päätöksiä yksimielisesti. Yksimieliset päätökset tehdään usein niin, ettei esiin edes nouse muita kuin yksi päätösehdotus. Juridisesti yhtiökokouksen päätökset ovat yksimielisiä, ellei niistä ole suoritettu virallista äänestystä. Päätös voi siis olla yksimielinen, vaikka keskustelua olisi käyty muista ratkaisuvaihtoehdoista. </a:t>
            </a:r>
          </a:p>
          <a:p>
            <a:r>
              <a:rPr lang="fi-FI" dirty="0"/>
              <a:t>Jos keskustelu osoittaa, ettei päätös tule olemaan yksimielinen tulee suorittaa äänestys. Tyypillisesti ennen virallista äänestystä suoritetaan koeäänestys käsiäänestyksellä. </a:t>
            </a:r>
            <a:r>
              <a:rPr lang="fi-FI" u="sng" dirty="0"/>
              <a:t>Virallisessa äänestyksessä osake tuottaa yhden äänen kaikissa yhtiökokouksessa käsiteltävissä asioissa ellei yhtiöjärjestyksessä määrätä, että jokainen osakeryhmä tuottaa yhden äänen</a:t>
            </a:r>
            <a:r>
              <a:rPr lang="fi-FI" dirty="0"/>
              <a:t>. Koeäänestyksen jälkeen kokouksessa on aina hyvä </a:t>
            </a:r>
            <a:r>
              <a:rPr lang="fi-FI" u="sng" dirty="0"/>
              <a:t>kysyä vaaditaanko virallista äänestystä</a:t>
            </a:r>
            <a:r>
              <a:rPr lang="fi-FI" dirty="0"/>
              <a:t>. Virallisen äänestyksen suorittaminen on aina suositeltavaa, yhdenkin osakkaan sitä vaatiessa.  </a:t>
            </a:r>
          </a:p>
          <a:p>
            <a:r>
              <a:rPr lang="fi-FI" dirty="0"/>
              <a:t>Jos yhtiökokouksessa päädytään äänestystilanteeseen, tarkista tarvittaessa ääniluettelo</a:t>
            </a:r>
          </a:p>
          <a:p>
            <a:r>
              <a:rPr lang="fi-FI" dirty="0"/>
              <a:t>Tarkista myös yhtiöjärjestyksestä äänimäärät ja äänileikkuria koskevat määräykset (Tämä toki syytä tehdä jo valmistautuessa kokoukseen)</a:t>
            </a:r>
          </a:p>
        </p:txBody>
      </p:sp>
      <p:sp>
        <p:nvSpPr>
          <p:cNvPr id="4" name="Alatunnisteen paikkamerkki 3">
            <a:extLst>
              <a:ext uri="{FF2B5EF4-FFF2-40B4-BE49-F238E27FC236}">
                <a16:creationId xmlns:a16="http://schemas.microsoft.com/office/drawing/2014/main" id="{B2581EF9-0F29-42B8-BA97-60DFFC06F374}"/>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8001788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Äänestykset: koeäänestys</a:t>
            </a:r>
          </a:p>
        </p:txBody>
      </p:sp>
      <p:sp>
        <p:nvSpPr>
          <p:cNvPr id="3" name="Sisällön paikkamerkki 2"/>
          <p:cNvSpPr>
            <a:spLocks noGrp="1"/>
          </p:cNvSpPr>
          <p:nvPr>
            <p:ph idx="1"/>
          </p:nvPr>
        </p:nvSpPr>
        <p:spPr/>
        <p:txBody>
          <a:bodyPr/>
          <a:lstStyle/>
          <a:p>
            <a:r>
              <a:rPr lang="fi-FI" b="1" dirty="0"/>
              <a:t>Yhtiökokouksessa päätetään parvekelasien asentamisesta. Yksiöissä ei ole parvekkeita ja kokoukseen tulleet yksiöiden omistajat vastustavat hanketta. Kokouksen puheenjohtaja ehdottaa koeäänestystä, jossa selvästi nähdään, että yksiöiden omistajat tulevat häviämään äänestyksen. Täytyykö asiasta järjestää virallinen äänestys?</a:t>
            </a:r>
          </a:p>
          <a:p>
            <a:pPr marL="0" indent="0">
              <a:buNone/>
            </a:pPr>
            <a:endParaRPr lang="fi-FI" b="1" dirty="0"/>
          </a:p>
          <a:p>
            <a:pPr lvl="1"/>
            <a:r>
              <a:rPr lang="fi-FI" dirty="0"/>
              <a:t>Tämä riippuu siitä, haluavatko vähemmistöön jääneet yksiöiden omistajat, että virallinen äänestys järjestetään, vai vetävätkö he ehdotuksensa takaisin havaitessaan, ettei se tulisi todennäköisesti menestymään</a:t>
            </a:r>
          </a:p>
        </p:txBody>
      </p:sp>
    </p:spTree>
    <p:extLst>
      <p:ext uri="{BB962C8B-B14F-4D97-AF65-F5344CB8AC3E}">
        <p14:creationId xmlns:p14="http://schemas.microsoft.com/office/powerpoint/2010/main" val="2065828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Äänileikkuri</a:t>
            </a:r>
          </a:p>
        </p:txBody>
      </p:sp>
      <p:sp>
        <p:nvSpPr>
          <p:cNvPr id="3" name="Sisällön paikkamerkki 2"/>
          <p:cNvSpPr>
            <a:spLocks noGrp="1"/>
          </p:cNvSpPr>
          <p:nvPr>
            <p:ph idx="1"/>
          </p:nvPr>
        </p:nvSpPr>
        <p:spPr>
          <a:xfrm>
            <a:off x="488504" y="1412776"/>
            <a:ext cx="8920163" cy="4495800"/>
          </a:xfrm>
        </p:spPr>
        <p:txBody>
          <a:bodyPr>
            <a:normAutofit/>
          </a:bodyPr>
          <a:lstStyle/>
          <a:p>
            <a:r>
              <a:rPr lang="fi-FI" dirty="0"/>
              <a:t>AOYL 6:13.1: Yhtiökokouksessa järjestettävässä äänestyksessä </a:t>
            </a:r>
            <a:r>
              <a:rPr lang="fi-FI" u="sng" dirty="0"/>
              <a:t>yhden osakkeenomistajan äänimäärä</a:t>
            </a:r>
            <a:r>
              <a:rPr lang="fi-FI" dirty="0"/>
              <a:t> on enintään viidesosa kokouksessa edustettujen osakkeiden yhteenlasketusta äänimäärästä, jollei yhtiöjärjestyksessä toisin määrätä</a:t>
            </a:r>
          </a:p>
          <a:p>
            <a:pPr lvl="1"/>
            <a:r>
              <a:rPr lang="fi-FI" dirty="0"/>
              <a:t>Valtuutetun edustamien osakkeiden äänimääriä ei enää lasketa yhteen eli valtuutettu voi käyttää kaikkia valtakirjalla edustamiaan ääniä</a:t>
            </a:r>
          </a:p>
          <a:p>
            <a:r>
              <a:rPr lang="fi-FI" b="1" dirty="0"/>
              <a:t>Entä jos yhtiöjärjestyksessä on säännös: Yhtiökokouksessa </a:t>
            </a:r>
            <a:r>
              <a:rPr lang="fi-FI" b="1" u="sng" dirty="0"/>
              <a:t>kukaan ei saa äänestää</a:t>
            </a:r>
            <a:r>
              <a:rPr lang="fi-FI" b="1" dirty="0"/>
              <a:t> enemmällä kuin viidennellä osalla kokouksessa edustettujen osakkeiden yhteenlasketusta äänimäärästä?</a:t>
            </a:r>
          </a:p>
          <a:p>
            <a:pPr lvl="1"/>
            <a:r>
              <a:rPr lang="fi-FI" dirty="0"/>
              <a:t>Tulkitaan lain tiukennukseksi, valtuutetun edustamat äänet lasketaan yhteen</a:t>
            </a:r>
          </a:p>
        </p:txBody>
      </p:sp>
    </p:spTree>
    <p:extLst>
      <p:ext uri="{BB962C8B-B14F-4D97-AF65-F5344CB8AC3E}">
        <p14:creationId xmlns:p14="http://schemas.microsoft.com/office/powerpoint/2010/main" val="15306347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Harjoitus äänileikkurista</a:t>
            </a:r>
          </a:p>
        </p:txBody>
      </p:sp>
      <p:sp>
        <p:nvSpPr>
          <p:cNvPr id="3" name="Sisällön paikkamerkki 2"/>
          <p:cNvSpPr>
            <a:spLocks noGrp="1"/>
          </p:cNvSpPr>
          <p:nvPr>
            <p:ph idx="1"/>
          </p:nvPr>
        </p:nvSpPr>
        <p:spPr/>
        <p:txBody>
          <a:bodyPr>
            <a:normAutofit/>
          </a:bodyPr>
          <a:lstStyle/>
          <a:p>
            <a:r>
              <a:rPr lang="fi-FI" sz="2800" dirty="0"/>
              <a:t>Kokouksessa edustettuna 100 osaketta, joista</a:t>
            </a:r>
          </a:p>
          <a:p>
            <a:pPr lvl="1"/>
            <a:r>
              <a:rPr lang="fi-FI" sz="2400" dirty="0"/>
              <a:t>A omistaa 25, B 20, C 15, D 15, E 10, F 10 ja G 5</a:t>
            </a:r>
          </a:p>
          <a:p>
            <a:pPr marL="180000" lvl="1" indent="0">
              <a:buNone/>
            </a:pPr>
            <a:endParaRPr lang="fi-FI" sz="2400" dirty="0"/>
          </a:p>
          <a:p>
            <a:r>
              <a:rPr lang="fi-FI" sz="2800" b="1" dirty="0"/>
              <a:t>Tilanne 1) Kuinka monta ääntä X:llä on, kun B, C, E ja F (yht. 55 osaketta) ovat valtuuttaneet X:n?</a:t>
            </a:r>
          </a:p>
          <a:p>
            <a:pPr lvl="1"/>
            <a:r>
              <a:rPr lang="fi-FI" sz="2400" dirty="0"/>
              <a:t>AOYL?</a:t>
            </a:r>
          </a:p>
          <a:p>
            <a:pPr lvl="2"/>
            <a:r>
              <a:rPr lang="fi-FI" sz="2400" dirty="0"/>
              <a:t>X:llä on 55 ääntä</a:t>
            </a:r>
          </a:p>
          <a:p>
            <a:pPr lvl="1"/>
            <a:r>
              <a:rPr lang="fi-FI" sz="2400" dirty="0"/>
              <a:t>Yhtiöjärjestyksessä </a:t>
            </a:r>
            <a:r>
              <a:rPr lang="fi-FI" sz="2400" dirty="0" err="1"/>
              <a:t>VAOYL:n</a:t>
            </a:r>
            <a:r>
              <a:rPr lang="fi-FI" sz="2400" dirty="0"/>
              <a:t> sanamuodon mukainen äänileikkuri?</a:t>
            </a:r>
          </a:p>
          <a:p>
            <a:pPr lvl="2"/>
            <a:r>
              <a:rPr lang="fi-FI" sz="2400" dirty="0"/>
              <a:t>X:llä on 20 ääntä</a:t>
            </a:r>
          </a:p>
          <a:p>
            <a:pPr lvl="2"/>
            <a:endParaRPr lang="fi-FI" dirty="0"/>
          </a:p>
        </p:txBody>
      </p:sp>
    </p:spTree>
    <p:extLst>
      <p:ext uri="{BB962C8B-B14F-4D97-AF65-F5344CB8AC3E}">
        <p14:creationId xmlns:p14="http://schemas.microsoft.com/office/powerpoint/2010/main" val="39134644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Harjoitus äänileikkurista</a:t>
            </a:r>
          </a:p>
        </p:txBody>
      </p:sp>
      <p:sp>
        <p:nvSpPr>
          <p:cNvPr id="3" name="Sisällön paikkamerkki 2"/>
          <p:cNvSpPr>
            <a:spLocks noGrp="1"/>
          </p:cNvSpPr>
          <p:nvPr>
            <p:ph idx="1"/>
          </p:nvPr>
        </p:nvSpPr>
        <p:spPr/>
        <p:txBody>
          <a:bodyPr/>
          <a:lstStyle/>
          <a:p>
            <a:r>
              <a:rPr lang="fi-FI" sz="2800" dirty="0"/>
              <a:t>Kokouksessa edustettuna 100 osaketta, joista</a:t>
            </a:r>
          </a:p>
          <a:p>
            <a:pPr lvl="1"/>
            <a:r>
              <a:rPr lang="fi-FI" sz="2400" dirty="0"/>
              <a:t>A omistaa 25, B 20, C 15, D 15, E 10, F 10 ja G 5</a:t>
            </a:r>
            <a:endParaRPr lang="fi-FI" sz="2400" b="1" dirty="0"/>
          </a:p>
          <a:p>
            <a:r>
              <a:rPr lang="fi-FI" sz="2800" b="1" dirty="0"/>
              <a:t>Tilanne 2) Kuinka monta ääntä Y:llä on, kun A (25 osaketta) valtuuttaa Y:n?</a:t>
            </a:r>
          </a:p>
          <a:p>
            <a:pPr lvl="1"/>
            <a:r>
              <a:rPr lang="fi-FI" sz="2400" dirty="0"/>
              <a:t>AOYL?</a:t>
            </a:r>
          </a:p>
          <a:p>
            <a:pPr lvl="2"/>
            <a:r>
              <a:rPr lang="fi-FI" sz="2400" dirty="0"/>
              <a:t>Y:llä on 20 ääntä</a:t>
            </a:r>
          </a:p>
          <a:p>
            <a:pPr lvl="1"/>
            <a:r>
              <a:rPr lang="fi-FI" sz="2400" dirty="0"/>
              <a:t>Yhtiöjärjestyksessä </a:t>
            </a:r>
            <a:r>
              <a:rPr lang="fi-FI" sz="2400" dirty="0" err="1"/>
              <a:t>VAOYL:n</a:t>
            </a:r>
            <a:r>
              <a:rPr lang="fi-FI" sz="2400" dirty="0"/>
              <a:t> sanamuodon mukainen äänileikkuri?</a:t>
            </a:r>
          </a:p>
          <a:p>
            <a:pPr lvl="2"/>
            <a:r>
              <a:rPr lang="fi-FI" sz="2400" dirty="0"/>
              <a:t>Y:llä on 20 ääntä</a:t>
            </a:r>
          </a:p>
        </p:txBody>
      </p:sp>
    </p:spTree>
    <p:extLst>
      <p:ext uri="{BB962C8B-B14F-4D97-AF65-F5344CB8AC3E}">
        <p14:creationId xmlns:p14="http://schemas.microsoft.com/office/powerpoint/2010/main" val="13695215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66C577E-1AED-4952-8A89-4E9FBD6F34AA}"/>
              </a:ext>
            </a:extLst>
          </p:cNvPr>
          <p:cNvSpPr>
            <a:spLocks noGrp="1"/>
          </p:cNvSpPr>
          <p:nvPr>
            <p:ph type="title"/>
          </p:nvPr>
        </p:nvSpPr>
        <p:spPr/>
        <p:txBody>
          <a:bodyPr/>
          <a:lstStyle/>
          <a:p>
            <a:r>
              <a:rPr lang="fi-FI" dirty="0"/>
              <a:t>Tyypillisiä yhtiöjärjestysmääräyksiä äänileikkurista ja niiden tulkinnat</a:t>
            </a:r>
          </a:p>
        </p:txBody>
      </p:sp>
      <p:sp>
        <p:nvSpPr>
          <p:cNvPr id="3" name="Sisällön paikkamerkki 2">
            <a:extLst>
              <a:ext uri="{FF2B5EF4-FFF2-40B4-BE49-F238E27FC236}">
                <a16:creationId xmlns:a16="http://schemas.microsoft.com/office/drawing/2014/main" id="{0CC1411E-E9F6-42AA-B3FC-A53CD7C75C5E}"/>
              </a:ext>
            </a:extLst>
          </p:cNvPr>
          <p:cNvSpPr>
            <a:spLocks noGrp="1"/>
          </p:cNvSpPr>
          <p:nvPr>
            <p:ph idx="1"/>
          </p:nvPr>
        </p:nvSpPr>
        <p:spPr/>
        <p:txBody>
          <a:bodyPr>
            <a:normAutofit fontScale="70000" lnSpcReduction="20000"/>
          </a:bodyPr>
          <a:lstStyle/>
          <a:p>
            <a:pPr marL="0" indent="0">
              <a:buNone/>
            </a:pPr>
            <a:endParaRPr lang="fi-FI" dirty="0"/>
          </a:p>
          <a:p>
            <a:pPr marL="457200" lvl="0" indent="-457200">
              <a:buFont typeface="+mj-lt"/>
              <a:buAutoNum type="arabicPeriod"/>
            </a:pPr>
            <a:r>
              <a:rPr lang="fi-FI" dirty="0"/>
              <a:t>Osake tuottaa yhden äänen kaikissa yhtiökokouksessa käsiteltävissä asioissa. Yhtiökokouksessa järjestettävässä äänestyksessä yhden osakkeenomistajan äänimäärä on enintään viidesosa kokouksessa edustettujen osakkeiden yhteenlasketusta äänimäärästä  </a:t>
            </a:r>
            <a:br>
              <a:rPr lang="fi-FI" dirty="0"/>
            </a:br>
            <a:br>
              <a:rPr lang="fi-FI" dirty="0"/>
            </a:br>
            <a:r>
              <a:rPr lang="fi-FI" dirty="0">
                <a:sym typeface="Wingdings" panose="05000000000000000000" pitchFamily="2" charset="2"/>
              </a:rPr>
              <a:t></a:t>
            </a:r>
            <a:r>
              <a:rPr lang="fi-FI" dirty="0"/>
              <a:t> Lain mukainen, valtuutuksella ääniä ei lasketa yhteen</a:t>
            </a:r>
          </a:p>
          <a:p>
            <a:pPr marL="457200" lvl="0" indent="-457200">
              <a:buFont typeface="+mj-lt"/>
              <a:buAutoNum type="arabicPeriod"/>
            </a:pPr>
            <a:r>
              <a:rPr lang="fi-FI" dirty="0"/>
              <a:t>Osake tuottaa yhden äänen kaikissa yhtiökokouksessa käsiteltävissä asioissa. Kukaan ei saa äänestää enemmällä kuin puolella (1/2) kokouksessa edustettujen osakkeiden yhteenlasketusta äänimäärästä </a:t>
            </a:r>
            <a:r>
              <a:rPr lang="fi-FI" dirty="0">
                <a:sym typeface="Wingdings" panose="05000000000000000000" pitchFamily="2" charset="2"/>
              </a:rPr>
              <a:t></a:t>
            </a:r>
            <a:r>
              <a:rPr lang="fi-FI" dirty="0"/>
              <a:t> Valtuutetut äänet lasketaan yhteen</a:t>
            </a:r>
          </a:p>
          <a:p>
            <a:pPr marL="457200" lvl="0" indent="-457200">
              <a:buFont typeface="+mj-lt"/>
              <a:buAutoNum type="arabicPeriod"/>
            </a:pPr>
            <a:r>
              <a:rPr lang="fi-FI" dirty="0"/>
              <a:t>Osake tuottaa yhden äänen kaikissa yhtiökokouksessa käsiteltävissä asioissa. </a:t>
            </a:r>
            <a:r>
              <a:rPr lang="fi-FI" dirty="0">
                <a:sym typeface="Wingdings" panose="05000000000000000000" pitchFamily="2" charset="2"/>
              </a:rPr>
              <a:t></a:t>
            </a:r>
            <a:r>
              <a:rPr lang="fi-FI" dirty="0"/>
              <a:t> Ei poista äänileikkuria vaan äänet leikataan kuten kohdassa 1. (tulkinnanvarainen)</a:t>
            </a:r>
          </a:p>
          <a:p>
            <a:pPr marL="457200" lvl="0" indent="-457200">
              <a:buFont typeface="+mj-lt"/>
              <a:buAutoNum type="arabicPeriod"/>
            </a:pPr>
            <a:r>
              <a:rPr lang="fi-FI" dirty="0"/>
              <a:t>Jokaisella on yhtä monta ääntä kuin osakettakin </a:t>
            </a:r>
            <a:r>
              <a:rPr lang="fi-FI" dirty="0">
                <a:sym typeface="Wingdings" panose="05000000000000000000" pitchFamily="2" charset="2"/>
              </a:rPr>
              <a:t></a:t>
            </a:r>
            <a:r>
              <a:rPr lang="fi-FI" dirty="0"/>
              <a:t> Äänestyksessä ei sovelleta äänileikkuria (tulkinnanvarainen)</a:t>
            </a:r>
          </a:p>
          <a:p>
            <a:pPr marL="457200" lvl="0" indent="-457200">
              <a:buFont typeface="+mj-lt"/>
              <a:buAutoNum type="arabicPeriod"/>
            </a:pPr>
            <a:r>
              <a:rPr lang="fi-FI" dirty="0" err="1"/>
              <a:t>Huom</a:t>
            </a:r>
            <a:r>
              <a:rPr lang="fi-FI" dirty="0"/>
              <a:t>! Yhtiöjärjestysmääräys on kokonaisuus. Jos määräys kuuluu: ” Osake tuottaa yhden äänen kaikissa yhtiökokouksessa käsiteltävissä asioissa. Äänileikkuria ei sovelleta. </a:t>
            </a:r>
            <a:r>
              <a:rPr lang="fi-FI" dirty="0">
                <a:sym typeface="Wingdings" panose="05000000000000000000" pitchFamily="2" charset="2"/>
              </a:rPr>
              <a:t></a:t>
            </a:r>
            <a:r>
              <a:rPr lang="fi-FI" dirty="0"/>
              <a:t> Tällöin äänileikkuria ei sovelleta (vrt. kohta 3)”. Tai jos määräys kuuluu: ”Jokaisella on yhtä monta ääntä kuin osakettakin. Yhtiökokouksessa järjestettävässä äänestyksessä yhden osakkeenomistajan äänimäärä on enintään viidesosa kokouksessa edustettujen osakkeiden yhteenlasketusta äänimäärästä.” </a:t>
            </a:r>
            <a:r>
              <a:rPr lang="fi-FI" dirty="0">
                <a:sym typeface="Wingdings" panose="05000000000000000000" pitchFamily="2" charset="2"/>
              </a:rPr>
              <a:t></a:t>
            </a:r>
            <a:r>
              <a:rPr lang="fi-FI" dirty="0"/>
              <a:t> Äänileikkuri sovelletaan (vrt. kohta 4)</a:t>
            </a:r>
          </a:p>
          <a:p>
            <a:pPr marL="0" indent="0">
              <a:buNone/>
            </a:pPr>
            <a:endParaRPr lang="fi-FI" dirty="0"/>
          </a:p>
        </p:txBody>
      </p:sp>
      <p:sp>
        <p:nvSpPr>
          <p:cNvPr id="4" name="Alatunnisteen paikkamerkki 3">
            <a:extLst>
              <a:ext uri="{FF2B5EF4-FFF2-40B4-BE49-F238E27FC236}">
                <a16:creationId xmlns:a16="http://schemas.microsoft.com/office/drawing/2014/main" id="{572EDC1A-74AD-457F-9797-EC195FE2269F}"/>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5864169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B791228-0233-4942-8861-EB59457C8402}"/>
              </a:ext>
            </a:extLst>
          </p:cNvPr>
          <p:cNvSpPr>
            <a:spLocks noGrp="1"/>
          </p:cNvSpPr>
          <p:nvPr>
            <p:ph type="title"/>
          </p:nvPr>
        </p:nvSpPr>
        <p:spPr/>
        <p:txBody>
          <a:bodyPr/>
          <a:lstStyle/>
          <a:p>
            <a:r>
              <a:rPr lang="fi-FI" dirty="0"/>
              <a:t>PÄÄTÖKSET</a:t>
            </a:r>
          </a:p>
        </p:txBody>
      </p:sp>
      <p:sp>
        <p:nvSpPr>
          <p:cNvPr id="3" name="Sisällön paikkamerkki 2">
            <a:extLst>
              <a:ext uri="{FF2B5EF4-FFF2-40B4-BE49-F238E27FC236}">
                <a16:creationId xmlns:a16="http://schemas.microsoft.com/office/drawing/2014/main" id="{5DCAA663-621E-4AC2-A180-48B12C718902}"/>
              </a:ext>
            </a:extLst>
          </p:cNvPr>
          <p:cNvSpPr>
            <a:spLocks noGrp="1"/>
          </p:cNvSpPr>
          <p:nvPr>
            <p:ph idx="1"/>
          </p:nvPr>
        </p:nvSpPr>
        <p:spPr/>
        <p:txBody>
          <a:bodyPr>
            <a:normAutofit fontScale="77500" lnSpcReduction="20000"/>
          </a:bodyPr>
          <a:lstStyle/>
          <a:p>
            <a:r>
              <a:rPr lang="fi-FI" b="1" u="sng" dirty="0"/>
              <a:t>Enemmistöpäätös </a:t>
            </a:r>
            <a:endParaRPr lang="fi-FI" dirty="0"/>
          </a:p>
          <a:p>
            <a:r>
              <a:rPr lang="fi-FI" dirty="0"/>
              <a:t>Yhtiökokouksessa pääsääntönä on enemmistöpäätös. Enemmistöpäätös tarkoittaa sitä, että yhtiökokouksen päätökseksi tulee se ehdotus, jota kannattaa yli puolet annetuista äänistä. Äänten laskussa ei oteta huomioon sellaisten osakkaiden edustamia ääniä, jotka eivät saa äänestää asiassa esimerkiksi esteellisyyden takia, eikä äänestämättä jättäneiden osakkaiden edustamia ääniä. Päätökseen riittää siis enemmistö niistä äänistä, jotka kyseisessä äänestyksessä annetaan. Äänten mennessä tasan äänestys ratkeaa puheenjohtajan äänellä, jollei yhtiöjärjestyksessä määrätä toisin.</a:t>
            </a:r>
          </a:p>
          <a:p>
            <a:r>
              <a:rPr lang="fi-FI" dirty="0"/>
              <a:t>Vaaleissa valituksi tulee eniten ääniä saanut. Tasatilanteet ratkaistaan arvalla. Yhtiökokous voi ennen vaalia päättää, että valitun tulee saada yli puolet annetuista äänistä. </a:t>
            </a:r>
          </a:p>
          <a:p>
            <a:r>
              <a:rPr lang="fi-FI" b="1" u="sng" dirty="0"/>
              <a:t>Määräenemmistö päätös  </a:t>
            </a:r>
            <a:endParaRPr lang="fi-FI" dirty="0"/>
          </a:p>
          <a:p>
            <a:r>
              <a:rPr lang="fi-FI" dirty="0"/>
              <a:t>Määräenemmistö päätös tarkoittaa sitä, että päätökseksi tulee esitys, jota kannattaa 2/3 yhtiökokouksessa edustetuista osakkeista ja annetuista äänistä. Määräenemmistö lasketaan siis sekä edustetuista osakkeista ja annetuista äänistä.  </a:t>
            </a:r>
          </a:p>
          <a:p>
            <a:r>
              <a:rPr lang="fi-FI" dirty="0"/>
              <a:t>Tavallisin määräenemmistöpäätös on yhtiöjärjestyksen muuttaminen. Määräenemmistövaatimusta ei voi lieventää yhtiöjärjestyksen määräyksellä, mutta sitä voidaan tiukentaa. </a:t>
            </a:r>
          </a:p>
          <a:p>
            <a:endParaRPr lang="fi-FI" dirty="0"/>
          </a:p>
        </p:txBody>
      </p:sp>
      <p:sp>
        <p:nvSpPr>
          <p:cNvPr id="4" name="Alatunnisteen paikkamerkki 3">
            <a:extLst>
              <a:ext uri="{FF2B5EF4-FFF2-40B4-BE49-F238E27FC236}">
                <a16:creationId xmlns:a16="http://schemas.microsoft.com/office/drawing/2014/main" id="{B3E01B3A-333F-4F5D-82E5-63550521B3BD}"/>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630504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C0FBB7-9918-419B-A5F0-A9B50A898939}"/>
              </a:ext>
            </a:extLst>
          </p:cNvPr>
          <p:cNvSpPr>
            <a:spLocks noGrp="1"/>
          </p:cNvSpPr>
          <p:nvPr>
            <p:ph type="title"/>
          </p:nvPr>
        </p:nvSpPr>
        <p:spPr/>
        <p:txBody>
          <a:bodyPr/>
          <a:lstStyle/>
          <a:p>
            <a:r>
              <a:rPr lang="fi-FI" dirty="0"/>
              <a:t>Kokouskutsu ja muut valmistelevat toimet</a:t>
            </a:r>
            <a:br>
              <a:rPr lang="fi-FI" dirty="0"/>
            </a:br>
            <a:endParaRPr lang="fi-FI" dirty="0"/>
          </a:p>
        </p:txBody>
      </p:sp>
      <p:sp>
        <p:nvSpPr>
          <p:cNvPr id="3" name="Sisällön paikkamerkki 2">
            <a:extLst>
              <a:ext uri="{FF2B5EF4-FFF2-40B4-BE49-F238E27FC236}">
                <a16:creationId xmlns:a16="http://schemas.microsoft.com/office/drawing/2014/main" id="{C103B854-DD95-4E4D-A4CF-5AD9F3F805A6}"/>
              </a:ext>
            </a:extLst>
          </p:cNvPr>
          <p:cNvSpPr>
            <a:spLocks noGrp="1"/>
          </p:cNvSpPr>
          <p:nvPr>
            <p:ph idx="1"/>
          </p:nvPr>
        </p:nvSpPr>
        <p:spPr/>
        <p:txBody>
          <a:bodyPr/>
          <a:lstStyle/>
          <a:p>
            <a:endParaRPr lang="fi-FI"/>
          </a:p>
        </p:txBody>
      </p:sp>
      <p:sp>
        <p:nvSpPr>
          <p:cNvPr id="4" name="Alatunnisteen paikkamerkki 3">
            <a:extLst>
              <a:ext uri="{FF2B5EF4-FFF2-40B4-BE49-F238E27FC236}">
                <a16:creationId xmlns:a16="http://schemas.microsoft.com/office/drawing/2014/main" id="{63828E96-41CE-406E-AA99-C4CF629FE459}"/>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31810703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Äänestykset: tasatilanne</a:t>
            </a:r>
          </a:p>
        </p:txBody>
      </p:sp>
      <p:sp>
        <p:nvSpPr>
          <p:cNvPr id="3" name="Sisällön paikkamerkki 2"/>
          <p:cNvSpPr>
            <a:spLocks noGrp="1"/>
          </p:cNvSpPr>
          <p:nvPr>
            <p:ph idx="1"/>
          </p:nvPr>
        </p:nvSpPr>
        <p:spPr/>
        <p:txBody>
          <a:bodyPr/>
          <a:lstStyle/>
          <a:p>
            <a:r>
              <a:rPr lang="fi-FI" b="1" dirty="0"/>
              <a:t>Yhtiökokouksessa on esitetty, että tilintarkastajan rinnalle valittaisiin myös toiminnantarkastaja. Mahdolliseksi toiminnantarkastajaksi on ehdolla kaksi henkilöä. Miten tilanne ratkeaa, jos äänestykset päättyvät tasatilanteeseen?</a:t>
            </a:r>
          </a:p>
          <a:p>
            <a:pPr marL="0" indent="0">
              <a:buNone/>
            </a:pPr>
            <a:endParaRPr lang="fi-FI" b="1" dirty="0"/>
          </a:p>
          <a:p>
            <a:pPr lvl="1"/>
            <a:r>
              <a:rPr lang="fi-FI" dirty="0"/>
              <a:t>Päätös siitä, valitaanko yhtiölle tilintarkastajan lisäksi myös toiminnantarkastaja, ratkeaa sen mukaan, kumpaa kantaa yhtiökokouksen puheenjohtaja kannattaa, koska kyse on asiakysymyksestä</a:t>
            </a:r>
          </a:p>
          <a:p>
            <a:pPr lvl="1"/>
            <a:r>
              <a:rPr lang="fi-FI" dirty="0"/>
              <a:t>Päätös siitä, kumpi ehdokas valitaan toiminnantarkastajaksi, ratkeaa puolestaan arvalla, koska kyse on vaalista</a:t>
            </a:r>
          </a:p>
        </p:txBody>
      </p:sp>
    </p:spTree>
    <p:extLst>
      <p:ext uri="{BB962C8B-B14F-4D97-AF65-F5344CB8AC3E}">
        <p14:creationId xmlns:p14="http://schemas.microsoft.com/office/powerpoint/2010/main" val="3500148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Äänestysjärjestys: hallituksen valinta</a:t>
            </a:r>
          </a:p>
        </p:txBody>
      </p:sp>
      <p:sp>
        <p:nvSpPr>
          <p:cNvPr id="3" name="Sisällön paikkamerkki 2"/>
          <p:cNvSpPr>
            <a:spLocks noGrp="1"/>
          </p:cNvSpPr>
          <p:nvPr>
            <p:ph idx="1"/>
          </p:nvPr>
        </p:nvSpPr>
        <p:spPr/>
        <p:txBody>
          <a:bodyPr>
            <a:normAutofit/>
          </a:bodyPr>
          <a:lstStyle/>
          <a:p>
            <a:r>
              <a:rPr lang="fi-FI" b="1" dirty="0"/>
              <a:t>Yhtiöjärjestyksen mukaan hallitukseen kuuluu 3 varsinaista jäsentä ja 1 varajäsen.  Ensin ehdotetaan, että entinen hallitus jatkaa. Lisäksi ehdotetaan 2 uutta jäsentä. Miten äänestykset tulisi järjestää?</a:t>
            </a:r>
          </a:p>
          <a:p>
            <a:pPr marL="0" indent="0">
              <a:buNone/>
            </a:pPr>
            <a:endParaRPr lang="fi-FI" b="1" dirty="0"/>
          </a:p>
          <a:p>
            <a:pPr lvl="1"/>
            <a:r>
              <a:rPr lang="fi-FI" dirty="0">
                <a:solidFill>
                  <a:schemeClr val="tx1"/>
                </a:solidFill>
              </a:rPr>
              <a:t>Esimerkiksi seuraavasti:</a:t>
            </a:r>
          </a:p>
          <a:p>
            <a:pPr lvl="2"/>
            <a:r>
              <a:rPr lang="fi-FI" dirty="0">
                <a:solidFill>
                  <a:schemeClr val="tx1"/>
                </a:solidFill>
              </a:rPr>
              <a:t>Ensin äänestetään siitä, jatkaako nykyinen hallitus vai valitaanko uusi. Jos vanha hallitus saa enemmistön, tällöin vanha hallitus tulee valituksi. (Vaali, tasatilanteessa arpa)</a:t>
            </a:r>
          </a:p>
          <a:p>
            <a:pPr lvl="2"/>
            <a:r>
              <a:rPr lang="fi-FI" dirty="0">
                <a:solidFill>
                  <a:schemeClr val="tx1"/>
                </a:solidFill>
              </a:rPr>
              <a:t>Jos vanha hallitus ei saa yli puolta annetuista äänistä, tämän jälkeen päätetään vaalitapa. Esim. järjestetään vaali 6 ehdokkaan kesken esimerkiksi siten, että jokainen kirjoittaa lappuun maksimissaan 4 nimeä ja 3 eniten ääniä saanutta valitaan varsinaisiksi jäseniksi ja neljänneksi eniten ääniä saanut varajäseneksi. (Asiakysymys, tasatilanteessa pj)</a:t>
            </a:r>
          </a:p>
          <a:p>
            <a:pPr lvl="2"/>
            <a:r>
              <a:rPr lang="fi-FI" dirty="0">
                <a:solidFill>
                  <a:schemeClr val="tx1"/>
                </a:solidFill>
              </a:rPr>
              <a:t>Suoritetaan päätetyn äänestystavan mukainen vaali (</a:t>
            </a:r>
            <a:r>
              <a:rPr lang="fi-FI" dirty="0" err="1">
                <a:solidFill>
                  <a:schemeClr val="tx1"/>
                </a:solidFill>
              </a:rPr>
              <a:t>Vaali</a:t>
            </a:r>
            <a:r>
              <a:rPr lang="fi-FI" dirty="0">
                <a:solidFill>
                  <a:schemeClr val="tx1"/>
                </a:solidFill>
              </a:rPr>
              <a:t>, tasatilanteessa arpa)</a:t>
            </a:r>
          </a:p>
        </p:txBody>
      </p:sp>
    </p:spTree>
    <p:extLst>
      <p:ext uri="{BB962C8B-B14F-4D97-AF65-F5344CB8AC3E}">
        <p14:creationId xmlns:p14="http://schemas.microsoft.com/office/powerpoint/2010/main" val="17532259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4A18ED1-3A0D-4874-A3AB-6CA1DEC98DB4}"/>
              </a:ext>
            </a:extLst>
          </p:cNvPr>
          <p:cNvSpPr>
            <a:spLocks noGrp="1"/>
          </p:cNvSpPr>
          <p:nvPr>
            <p:ph type="title"/>
          </p:nvPr>
        </p:nvSpPr>
        <p:spPr/>
        <p:txBody>
          <a:bodyPr/>
          <a:lstStyle/>
          <a:p>
            <a:r>
              <a:rPr lang="fi-FI" dirty="0"/>
              <a:t>Kokouksen päättyminen ja jälkitoimet</a:t>
            </a:r>
          </a:p>
        </p:txBody>
      </p:sp>
      <p:sp>
        <p:nvSpPr>
          <p:cNvPr id="3" name="Sisällön paikkamerkki 2">
            <a:extLst>
              <a:ext uri="{FF2B5EF4-FFF2-40B4-BE49-F238E27FC236}">
                <a16:creationId xmlns:a16="http://schemas.microsoft.com/office/drawing/2014/main" id="{CE29FBD9-071D-4F43-9DE9-7841BFB2F809}"/>
              </a:ext>
            </a:extLst>
          </p:cNvPr>
          <p:cNvSpPr>
            <a:spLocks noGrp="1"/>
          </p:cNvSpPr>
          <p:nvPr>
            <p:ph idx="1"/>
          </p:nvPr>
        </p:nvSpPr>
        <p:spPr/>
        <p:txBody>
          <a:bodyPr/>
          <a:lstStyle/>
          <a:p>
            <a:endParaRPr lang="fi-FI"/>
          </a:p>
        </p:txBody>
      </p:sp>
      <p:sp>
        <p:nvSpPr>
          <p:cNvPr id="4" name="Alatunnisteen paikkamerkki 3">
            <a:extLst>
              <a:ext uri="{FF2B5EF4-FFF2-40B4-BE49-F238E27FC236}">
                <a16:creationId xmlns:a16="http://schemas.microsoft.com/office/drawing/2014/main" id="{8AC08BC7-14F8-4FD3-8C39-E494FE3F90AE}"/>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33071119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Jatkokokous</a:t>
            </a:r>
          </a:p>
        </p:txBody>
      </p:sp>
      <p:sp>
        <p:nvSpPr>
          <p:cNvPr id="3" name="Sisällön paikkamerkki 2"/>
          <p:cNvSpPr>
            <a:spLocks noGrp="1"/>
          </p:cNvSpPr>
          <p:nvPr>
            <p:ph idx="1"/>
          </p:nvPr>
        </p:nvSpPr>
        <p:spPr/>
        <p:txBody>
          <a:bodyPr>
            <a:normAutofit/>
          </a:bodyPr>
          <a:lstStyle/>
          <a:p>
            <a:r>
              <a:rPr lang="fi-FI" b="1" dirty="0"/>
              <a:t>Yhtiökokouksessa on ollut paljon vilkasta keskustelua ja kokous on venynyt niin pitkäksi, että moni osakkaista on jo kyllästynyt ja lähtenyt kotiin. Esityslistalla olisi vielä päätös yhtiön talosaunan remontoinnista, minkä tiedetään aiheuttavan paljon keskustelua niin puolesta kuin vastaan. Kokouspaikan tilavuokra alkaa myös umpeutua. Miten pitäisi menetellä, jotta talosaunan remonttiasia voitaisiin siirtää jatkokokoukseen?</a:t>
            </a:r>
          </a:p>
          <a:p>
            <a:pPr marL="0" indent="0">
              <a:buNone/>
            </a:pPr>
            <a:endParaRPr lang="fi-FI" b="1" dirty="0"/>
          </a:p>
          <a:p>
            <a:pPr lvl="1"/>
            <a:r>
              <a:rPr lang="fi-FI" dirty="0"/>
              <a:t>Asian siirtämisestä jatkokokoukseen pitää tehdä päätös yhtiökokouksessa. Päätöksestä järjestetään tarvittaessa äänestys.</a:t>
            </a:r>
          </a:p>
          <a:p>
            <a:pPr lvl="1"/>
            <a:r>
              <a:rPr lang="fi-FI" dirty="0"/>
              <a:t>Jos jatkokokous pidetään yli 4 viikon kuluttua yhtiökokouksesta, tällöin jatkokokoukseen on toimitettava erillinen kokouskutsu. </a:t>
            </a:r>
          </a:p>
          <a:p>
            <a:pPr lvl="1"/>
            <a:endParaRPr lang="fi-FI" b="1" dirty="0"/>
          </a:p>
        </p:txBody>
      </p:sp>
    </p:spTree>
    <p:extLst>
      <p:ext uri="{BB962C8B-B14F-4D97-AF65-F5344CB8AC3E}">
        <p14:creationId xmlns:p14="http://schemas.microsoft.com/office/powerpoint/2010/main" val="9764307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Pöytäkirjan laatiminen</a:t>
            </a:r>
          </a:p>
        </p:txBody>
      </p:sp>
      <p:sp>
        <p:nvSpPr>
          <p:cNvPr id="3" name="Sisällön paikkamerkki 2"/>
          <p:cNvSpPr>
            <a:spLocks noGrp="1"/>
          </p:cNvSpPr>
          <p:nvPr>
            <p:ph idx="1"/>
          </p:nvPr>
        </p:nvSpPr>
        <p:spPr/>
        <p:txBody>
          <a:bodyPr>
            <a:normAutofit/>
          </a:bodyPr>
          <a:lstStyle/>
          <a:p>
            <a:r>
              <a:rPr lang="fi-FI" b="1" dirty="0"/>
              <a:t>2 viikkoa yhtiökokouksen jälkeen osakas soittaa isännöitsijälle tuohtuneena, koska pöytäkirjaa ei ole vielä toimitettu hänelle. Hänestä on käsittämätöntä, että pöytäkirjan laatiminen voisi kestää yli 2 viikkoa ja vaatii, että pöytäkirja lähetetään hänelle välittömästi. Mitä vastaat osakkaalle?</a:t>
            </a:r>
          </a:p>
          <a:p>
            <a:pPr marL="0" indent="0">
              <a:buNone/>
            </a:pPr>
            <a:endParaRPr lang="fi-FI" b="1" dirty="0"/>
          </a:p>
          <a:p>
            <a:pPr lvl="1"/>
            <a:r>
              <a:rPr lang="fi-FI" dirty="0"/>
              <a:t>Pöytäkirja on viimeistään 4 viikon kuluttua kokouksesta pidettävä isännöitsijän tai hallituksen puheenjohtajan luona nähtävänä, joten pöytäkirjan laatimiseen on aikaa vielä 2 viikkoa eikä pöytäkirjaa ole pakko lähettää automaattisesti osakkaille.</a:t>
            </a:r>
          </a:p>
          <a:p>
            <a:pPr lvl="1"/>
            <a:r>
              <a:rPr lang="fi-FI" dirty="0"/>
              <a:t>Kun 4 viikkoa on kulunut, tällöin siitä on pyynnöstä toimitettava jäljennös osakkaalle ja lähettämisestä saadaan periä hallituksen vahvistama kohtuullinen maksu.</a:t>
            </a:r>
          </a:p>
        </p:txBody>
      </p:sp>
    </p:spTree>
    <p:extLst>
      <p:ext uri="{BB962C8B-B14F-4D97-AF65-F5344CB8AC3E}">
        <p14:creationId xmlns:p14="http://schemas.microsoft.com/office/powerpoint/2010/main" val="5675358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Eriävä mielipide pöytäkirjaan</a:t>
            </a:r>
          </a:p>
        </p:txBody>
      </p:sp>
      <p:sp>
        <p:nvSpPr>
          <p:cNvPr id="3" name="Sisällön paikkamerkki 2"/>
          <p:cNvSpPr>
            <a:spLocks noGrp="1"/>
          </p:cNvSpPr>
          <p:nvPr>
            <p:ph idx="1"/>
          </p:nvPr>
        </p:nvSpPr>
        <p:spPr/>
        <p:txBody>
          <a:bodyPr>
            <a:normAutofit/>
          </a:bodyPr>
          <a:lstStyle/>
          <a:p>
            <a:r>
              <a:rPr lang="fi-FI" b="1" dirty="0"/>
              <a:t>Yhtiökokouksessa äänestetään hallituksen vastuuvapaudesta suljetulla lippuäänestyksellä. Äänestyksen voittaa kanta, jonka mukaan vastuuvapaus myönnetään. Äänestyksen jälkeen osakas X vaatii, että pöytäkirjaan kirjataan hänen eriävä mielipiteensä asiasta. Kokouksen jälkeisenä päivänä osakas Y soittaa isännöitsijälle ja sanoo, että myös hän vastusti vastuuvapauden myöntämistä kokouksessa. Asiaa mietittyään Y haluaa, että pöytäkirjaan merkitään eriävä mielipide myös hänen osaltaan. Merkitsetkö eriävät mielipiteet X:n ja Y:n osalta?</a:t>
            </a:r>
          </a:p>
          <a:p>
            <a:pPr marL="0" indent="0">
              <a:buNone/>
            </a:pPr>
            <a:endParaRPr lang="fi-FI" b="1" dirty="0"/>
          </a:p>
          <a:p>
            <a:pPr lvl="1"/>
            <a:r>
              <a:rPr lang="fi-FI" dirty="0">
                <a:solidFill>
                  <a:schemeClr val="tx1"/>
                </a:solidFill>
              </a:rPr>
              <a:t>X:n osalta eriävä mielipide on syytä kirjata, koska hän on esittänyt vaatimuksensa jo yhtiökokouksessa, mutta Y:n osalta merkintää ei voi tehdä, koska hän on esittänyt vaatimuksensa vasta kokouksen jälkeen.</a:t>
            </a:r>
          </a:p>
        </p:txBody>
      </p:sp>
    </p:spTree>
    <p:extLst>
      <p:ext uri="{BB962C8B-B14F-4D97-AF65-F5344CB8AC3E}">
        <p14:creationId xmlns:p14="http://schemas.microsoft.com/office/powerpoint/2010/main" val="25433786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Pöytäkirjan tarkastus</a:t>
            </a:r>
          </a:p>
        </p:txBody>
      </p:sp>
      <p:sp>
        <p:nvSpPr>
          <p:cNvPr id="3" name="Sisällön paikkamerkki 2"/>
          <p:cNvSpPr>
            <a:spLocks noGrp="1"/>
          </p:cNvSpPr>
          <p:nvPr>
            <p:ph idx="1"/>
          </p:nvPr>
        </p:nvSpPr>
        <p:spPr/>
        <p:txBody>
          <a:bodyPr>
            <a:normAutofit fontScale="92500" lnSpcReduction="10000"/>
          </a:bodyPr>
          <a:lstStyle/>
          <a:p>
            <a:r>
              <a:rPr lang="fi-FI" b="1" dirty="0"/>
              <a:t>Yhtiökokouksessa on valittu A ja B pöytäkirjan tarkastajiksi. A allekirjoittaa pöytäkirjan. B vaatii, että pöytäkirja tehdään uudestaan, koska hänellä on 12 eri kohtaa, jotka täytyy hänestä huomioida pöytäkirjassa ennen kuin hän voi allekirjoittaa sen. A puolestaan ilmoittaa, että hän ei suostu allekirjoittamaan pöytäkirjaa, jossa on B:n vaatimat muutokset, koska nämä huomiot eivät liity kokouksen kulkuun, vaan ovat puhtaasti B:n omia mielipiteitä asiakysymyksistä. Miten menettelet?</a:t>
            </a:r>
          </a:p>
          <a:p>
            <a:pPr marL="0" indent="0">
              <a:buNone/>
            </a:pPr>
            <a:endParaRPr lang="fi-FI" b="1" dirty="0"/>
          </a:p>
          <a:p>
            <a:pPr lvl="1"/>
            <a:r>
              <a:rPr lang="fi-FI" dirty="0"/>
              <a:t>B:llä on allekirjoituksensa lisäksi mahdollisuus kirjata eriävä mielipiteensä kokouksen kulkua koskevien asioiden osalta, mutta ei omia mielipiteitään substanssiasioista.</a:t>
            </a:r>
          </a:p>
          <a:p>
            <a:pPr lvl="1"/>
            <a:r>
              <a:rPr lang="fi-FI" dirty="0"/>
              <a:t>Mikäli B ei suostu allekirjoittamaan pöytäkirjaa näillä ehdoilla, yhtiö voi valita uuden pöytäkirjan tarkastajan seuraavaksi pidettävässä yhtiökokouksessa. Uuden tarkastajan tulee olla sellainen henkilö, joka oli läsnä myös edellisessä kokouksessa.</a:t>
            </a:r>
          </a:p>
        </p:txBody>
      </p:sp>
    </p:spTree>
    <p:extLst>
      <p:ext uri="{BB962C8B-B14F-4D97-AF65-F5344CB8AC3E}">
        <p14:creationId xmlns:p14="http://schemas.microsoft.com/office/powerpoint/2010/main" val="2522840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ctrTitle" idx="4294967295"/>
          </p:nvPr>
        </p:nvSpPr>
        <p:spPr>
          <a:xfrm>
            <a:off x="1485900" y="1268413"/>
            <a:ext cx="8420100" cy="3097212"/>
          </a:xfrm>
        </p:spPr>
        <p:txBody>
          <a:bodyPr lIns="91440" tIns="45720" rIns="91440" bIns="45720"/>
          <a:lstStyle/>
          <a:p>
            <a:pPr eaLnBrk="1">
              <a:defRPr/>
            </a:pPr>
            <a:br>
              <a:rPr lang="fi-FI" sz="4800" dirty="0"/>
            </a:br>
            <a:r>
              <a:rPr lang="fi-FI" sz="4800" dirty="0"/>
              <a:t>KIITOS!</a:t>
            </a:r>
            <a:br>
              <a:rPr lang="fi-FI" sz="4800" dirty="0"/>
            </a:br>
            <a:br>
              <a:rPr lang="fi-FI" sz="2800" dirty="0"/>
            </a:br>
            <a:endParaRPr lang="fi-FI" sz="2800" dirty="0"/>
          </a:p>
        </p:txBody>
      </p:sp>
      <p:sp>
        <p:nvSpPr>
          <p:cNvPr id="224259" name="Rectangle 3"/>
          <p:cNvSpPr>
            <a:spLocks noGrp="1" noChangeArrowheads="1"/>
          </p:cNvSpPr>
          <p:nvPr>
            <p:ph type="subTitle" idx="4294967295"/>
          </p:nvPr>
        </p:nvSpPr>
        <p:spPr>
          <a:xfrm>
            <a:off x="3798888" y="4076700"/>
            <a:ext cx="6107112" cy="1511300"/>
          </a:xfrm>
        </p:spPr>
        <p:txBody>
          <a:bodyPr lIns="91440" tIns="45720" rIns="91440" bIns="45720"/>
          <a:lstStyle/>
          <a:p>
            <a:pPr marL="0" indent="0" defTabSz="914400" eaLnBrk="1">
              <a:spcAft>
                <a:spcPct val="0"/>
              </a:spcAft>
              <a:buFont typeface="Wingdings" charset="0"/>
              <a:buChar char="§"/>
              <a:defRPr/>
            </a:pPr>
            <a:endParaRPr lang="fi-FI" sz="300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091870" y="2"/>
            <a:ext cx="5749562" cy="45719"/>
          </a:xfrm>
        </p:spPr>
        <p:txBody>
          <a:bodyPr>
            <a:normAutofit fontScale="90000"/>
          </a:bodyPr>
          <a:lstStyle/>
          <a:p>
            <a:endParaRPr lang="fi-FI" dirty="0"/>
          </a:p>
        </p:txBody>
      </p:sp>
      <p:sp>
        <p:nvSpPr>
          <p:cNvPr id="3" name="Sisällön paikkamerkki 2"/>
          <p:cNvSpPr>
            <a:spLocks noGrp="1"/>
          </p:cNvSpPr>
          <p:nvPr>
            <p:ph idx="1"/>
          </p:nvPr>
        </p:nvSpPr>
        <p:spPr>
          <a:xfrm>
            <a:off x="622300" y="2132856"/>
            <a:ext cx="8229600" cy="3988544"/>
          </a:xfrm>
        </p:spPr>
        <p:txBody>
          <a:bodyPr/>
          <a:lstStyle/>
          <a:p>
            <a:r>
              <a:rPr lang="fi-FI" sz="3600" b="1" dirty="0"/>
              <a:t>Osakehuoneiston ottaminen yhtiön hallintaan (AOYL 8 luku)</a:t>
            </a:r>
            <a:endParaRPr lang="fi-FI" sz="3600" dirty="0"/>
          </a:p>
        </p:txBody>
      </p:sp>
    </p:spTree>
    <p:extLst>
      <p:ext uri="{BB962C8B-B14F-4D97-AF65-F5344CB8AC3E}">
        <p14:creationId xmlns:p14="http://schemas.microsoft.com/office/powerpoint/2010/main" val="14485238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Esimerkki </a:t>
            </a:r>
            <a:r>
              <a:rPr lang="fi-FI" dirty="0" err="1"/>
              <a:t>hallintaanoton</a:t>
            </a:r>
            <a:r>
              <a:rPr lang="fi-FI" dirty="0"/>
              <a:t> vaiheista</a:t>
            </a:r>
          </a:p>
        </p:txBody>
      </p:sp>
      <p:graphicFrame>
        <p:nvGraphicFramePr>
          <p:cNvPr id="5" name="Sisällön paikkamerkki 4"/>
          <p:cNvGraphicFramePr>
            <a:graphicFrameLocks noGrp="1"/>
          </p:cNvGraphicFramePr>
          <p:nvPr>
            <p:ph idx="1"/>
            <p:extLst/>
          </p:nvPr>
        </p:nvGraphicFramePr>
        <p:xfrm>
          <a:off x="831929" y="1143000"/>
          <a:ext cx="8200297" cy="497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ian numeron paikkamerkki 3"/>
          <p:cNvSpPr>
            <a:spLocks noGrp="1"/>
          </p:cNvSpPr>
          <p:nvPr>
            <p:ph type="sldNum" sz="quarter" idx="4294967295"/>
          </p:nvPr>
        </p:nvSpPr>
        <p:spPr>
          <a:xfrm>
            <a:off x="8894770" y="5877272"/>
            <a:ext cx="611187" cy="260350"/>
          </a:xfrm>
          <a:prstGeom prst="rect">
            <a:avLst/>
          </a:prstGeom>
        </p:spPr>
        <p:txBody>
          <a:bodyPr/>
          <a:lstStyle/>
          <a:p>
            <a:pPr>
              <a:defRPr/>
            </a:pPr>
            <a:fld id="{2E862C85-D275-FA47-A7E9-80064BDD3310}" type="slidenum">
              <a:rPr lang="fi-FI" smtClean="0"/>
              <a:t>49</a:t>
            </a:fld>
            <a:endParaRPr lang="fi-FI" dirty="0"/>
          </a:p>
        </p:txBody>
      </p:sp>
    </p:spTree>
    <p:extLst>
      <p:ext uri="{BB962C8B-B14F-4D97-AF65-F5344CB8AC3E}">
        <p14:creationId xmlns:p14="http://schemas.microsoft.com/office/powerpoint/2010/main" val="30463177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5B91D987-19B4-45D8-8AA5-839909C963D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B7A5FCDB-8955-4801-8F1A-580FBF32045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683CC763-63AD-4005-A7C1-93A5D5C3D53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9B61F618-A4BE-460E-A5FC-E01AFBAB8CA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F458499F-51F8-4612-9824-5093DC99BFA4}"/>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B846EA67-1C0F-4182-A370-A8297A37FB0A}"/>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dgm id="{B6E78C98-1921-4C39-B16D-33505F47A18E}"/>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B21BF7E3-354F-463B-BC5C-5C5A9CEBA3DE}"/>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graphicEl>
                                              <a:dgm id="{B0946214-EE4D-4F7F-91F8-99BF03F1757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Kokouskutsun toimitusaika</a:t>
            </a:r>
          </a:p>
        </p:txBody>
      </p:sp>
      <p:sp>
        <p:nvSpPr>
          <p:cNvPr id="3" name="Sisällön paikkamerkki 2"/>
          <p:cNvSpPr>
            <a:spLocks noGrp="1"/>
          </p:cNvSpPr>
          <p:nvPr>
            <p:ph idx="1"/>
          </p:nvPr>
        </p:nvSpPr>
        <p:spPr/>
        <p:txBody>
          <a:bodyPr/>
          <a:lstStyle/>
          <a:p>
            <a:r>
              <a:rPr lang="fi-FI" dirty="0"/>
              <a:t>Kutsut lähetettävä </a:t>
            </a:r>
            <a:r>
              <a:rPr lang="fi-FI" dirty="0" err="1"/>
              <a:t>AOYL:n</a:t>
            </a:r>
            <a:r>
              <a:rPr lang="fi-FI" dirty="0"/>
              <a:t> mukaan viimeistään 2 viikkoa ja aikaisintaan 2 kuukautta ennen yhtiökokousta, pakottavat minimi- ja maksimimääräajat</a:t>
            </a:r>
          </a:p>
          <a:p>
            <a:pPr marL="0" indent="0">
              <a:buNone/>
            </a:pPr>
            <a:endParaRPr lang="fi-FI" dirty="0"/>
          </a:p>
          <a:p>
            <a:r>
              <a:rPr lang="fi-FI" b="1" dirty="0"/>
              <a:t>Milloin kutsut on lähetettävä, jos yhtiöjärjestyksessä lukee viimeistään 1 viikkoa ja aikaisintaan 4 viikkoa ennen?</a:t>
            </a:r>
          </a:p>
          <a:p>
            <a:pPr lvl="2"/>
            <a:r>
              <a:rPr lang="fi-FI" dirty="0"/>
              <a:t>2-4 viikkoa ennen kokousta</a:t>
            </a:r>
          </a:p>
          <a:p>
            <a:pPr marL="360000" lvl="2" indent="0">
              <a:buNone/>
            </a:pPr>
            <a:endParaRPr lang="fi-FI" dirty="0"/>
          </a:p>
          <a:p>
            <a:r>
              <a:rPr lang="fi-FI" b="1" dirty="0"/>
              <a:t>Mitä tapahtuu, jos kutsut lähetetään myöhässä?</a:t>
            </a:r>
          </a:p>
          <a:p>
            <a:pPr lvl="1"/>
            <a:r>
              <a:rPr lang="fi-FI" dirty="0"/>
              <a:t>Riski moitekanteesta</a:t>
            </a:r>
          </a:p>
          <a:p>
            <a:pPr lvl="1"/>
            <a:r>
              <a:rPr lang="fi-FI" dirty="0"/>
              <a:t>Harkittava, pitääkö kokousta siirtää</a:t>
            </a:r>
          </a:p>
        </p:txBody>
      </p:sp>
    </p:spTree>
    <p:extLst>
      <p:ext uri="{BB962C8B-B14F-4D97-AF65-F5344CB8AC3E}">
        <p14:creationId xmlns:p14="http://schemas.microsoft.com/office/powerpoint/2010/main" val="37214311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fi-FI" dirty="0"/>
              <a:t>Hallituksen varoitus</a:t>
            </a:r>
          </a:p>
        </p:txBody>
      </p:sp>
      <p:sp>
        <p:nvSpPr>
          <p:cNvPr id="51203" name="Rectangle 3"/>
          <p:cNvSpPr>
            <a:spLocks noGrp="1" noChangeArrowheads="1"/>
          </p:cNvSpPr>
          <p:nvPr>
            <p:ph idx="1"/>
          </p:nvPr>
        </p:nvSpPr>
        <p:spPr/>
        <p:txBody>
          <a:bodyPr>
            <a:normAutofit/>
          </a:bodyPr>
          <a:lstStyle/>
          <a:p>
            <a:r>
              <a:rPr lang="fi-FI" dirty="0"/>
              <a:t>Ennen </a:t>
            </a:r>
            <a:r>
              <a:rPr lang="fi-FI" dirty="0" err="1"/>
              <a:t>hallintaanottoa</a:t>
            </a:r>
            <a:r>
              <a:rPr lang="fi-FI" dirty="0"/>
              <a:t> annettava varoitus</a:t>
            </a:r>
          </a:p>
          <a:p>
            <a:r>
              <a:rPr lang="fi-FI" dirty="0"/>
              <a:t>Hallitus päättää varoituksen antamisesta</a:t>
            </a:r>
          </a:p>
          <a:p>
            <a:r>
              <a:rPr lang="fi-FI" dirty="0"/>
              <a:t>Kirjallinen, mainittava peruste ja uhka</a:t>
            </a:r>
          </a:p>
          <a:p>
            <a:pPr lvl="2">
              <a:buFont typeface="Wingdings" panose="05000000000000000000" pitchFamily="2" charset="2"/>
              <a:buChar char="Ø"/>
            </a:pPr>
            <a:r>
              <a:rPr lang="fi-FI" dirty="0"/>
              <a:t>Vastikerästien tarkka määrä, häiriön yksilöinti</a:t>
            </a:r>
          </a:p>
          <a:p>
            <a:pPr lvl="2">
              <a:buFont typeface="Wingdings" panose="05000000000000000000" pitchFamily="2" charset="2"/>
              <a:buChar char="Ø"/>
            </a:pPr>
            <a:r>
              <a:rPr lang="fi-FI" dirty="0"/>
              <a:t>Uhka yksilöitynä selvästi</a:t>
            </a:r>
          </a:p>
          <a:p>
            <a:r>
              <a:rPr lang="fi-FI" dirty="0"/>
              <a:t>Annettava tiedoksi ko. huoneiston</a:t>
            </a:r>
          </a:p>
          <a:p>
            <a:pPr lvl="2"/>
            <a:r>
              <a:rPr lang="fi-FI" dirty="0"/>
              <a:t>osakkaille</a:t>
            </a:r>
          </a:p>
          <a:p>
            <a:pPr lvl="2"/>
            <a:r>
              <a:rPr lang="fi-FI" dirty="0"/>
              <a:t>vuokralaisille</a:t>
            </a:r>
          </a:p>
          <a:p>
            <a:pPr lvl="2"/>
            <a:r>
              <a:rPr lang="fi-FI" dirty="0"/>
              <a:t>muille käyttöoikeuden haltijoille</a:t>
            </a:r>
          </a:p>
          <a:p>
            <a:r>
              <a:rPr lang="fi-FI" dirty="0"/>
              <a:t>Tiedoksianto haasteen tiedoksiannon tavoin tai muutoin todistettavasti (voidaan osoittaa, että saanut)</a:t>
            </a:r>
          </a:p>
          <a:p>
            <a:pPr lvl="2"/>
            <a:r>
              <a:rPr lang="fi-FI" dirty="0"/>
              <a:t>Ellei </a:t>
            </a:r>
            <a:r>
              <a:rPr lang="fi-FI" u="sng" dirty="0"/>
              <a:t>yrityksestä huolimatta </a:t>
            </a:r>
            <a:r>
              <a:rPr lang="fi-FI" dirty="0"/>
              <a:t>tavoiteta- &gt; kirjattu kirje</a:t>
            </a:r>
          </a:p>
          <a:p>
            <a:pPr lvl="2"/>
            <a:r>
              <a:rPr lang="fi-FI" dirty="0"/>
              <a:t>Tuntematon osakas- &gt; Virallinen lehti/paikkakuntalehti + tieto huoneistoon</a:t>
            </a:r>
          </a:p>
          <a:p>
            <a:pPr lvl="2"/>
            <a:endParaRPr lang="fi-FI" dirty="0"/>
          </a:p>
        </p:txBody>
      </p:sp>
    </p:spTree>
    <p:extLst>
      <p:ext uri="{BB962C8B-B14F-4D97-AF65-F5344CB8AC3E}">
        <p14:creationId xmlns:p14="http://schemas.microsoft.com/office/powerpoint/2010/main" val="21475681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fi-FI" dirty="0"/>
              <a:t>Varoituksen merkitys</a:t>
            </a:r>
          </a:p>
        </p:txBody>
      </p:sp>
      <p:sp>
        <p:nvSpPr>
          <p:cNvPr id="52227" name="Rectangle 3"/>
          <p:cNvSpPr>
            <a:spLocks noGrp="1" noChangeArrowheads="1"/>
          </p:cNvSpPr>
          <p:nvPr>
            <p:ph idx="1"/>
          </p:nvPr>
        </p:nvSpPr>
        <p:spPr/>
        <p:txBody>
          <a:bodyPr>
            <a:normAutofit/>
          </a:bodyPr>
          <a:lstStyle/>
          <a:p>
            <a:pPr eaLnBrk="1" hangingPunct="1"/>
            <a:r>
              <a:rPr lang="fi-FI" b="1" dirty="0"/>
              <a:t>Toinen mahdollisuus</a:t>
            </a:r>
          </a:p>
          <a:p>
            <a:pPr eaLnBrk="1" hangingPunct="1"/>
            <a:r>
              <a:rPr lang="fi-FI" b="1" dirty="0"/>
              <a:t>Jos täyttää velvollisuutensa viivytyksettä tai muu oikaisu</a:t>
            </a:r>
          </a:p>
          <a:p>
            <a:pPr lvl="1">
              <a:buFont typeface="Wingdings" panose="05000000000000000000" pitchFamily="2" charset="2"/>
              <a:buChar char="Ø"/>
            </a:pPr>
            <a:r>
              <a:rPr lang="fi-FI" dirty="0"/>
              <a:t>Ei oikeutta </a:t>
            </a:r>
            <a:r>
              <a:rPr lang="fi-FI" dirty="0" err="1"/>
              <a:t>hallintaanottoon</a:t>
            </a:r>
            <a:endParaRPr lang="fi-FI" dirty="0"/>
          </a:p>
          <a:p>
            <a:pPr lvl="1" eaLnBrk="1" hangingPunct="1"/>
            <a:r>
              <a:rPr lang="fi-FI" dirty="0"/>
              <a:t>Oikaisu ennen asiasta päättävää yhtiökokousta</a:t>
            </a:r>
          </a:p>
          <a:p>
            <a:pPr lvl="1" eaLnBrk="1" hangingPunct="1"/>
            <a:r>
              <a:rPr lang="fi-FI" u="sng" dirty="0"/>
              <a:t>Osakkeenomistajan</a:t>
            </a:r>
            <a:r>
              <a:rPr lang="fi-FI" dirty="0"/>
              <a:t> kuitenkin </a:t>
            </a:r>
            <a:r>
              <a:rPr lang="fi-FI" u="sng" dirty="0"/>
              <a:t>korvattava</a:t>
            </a:r>
            <a:r>
              <a:rPr lang="fi-FI" dirty="0"/>
              <a:t> varoituksen antamisesta ja yhtiökokouksen koolle kutsumisesta yhtiölle jo aiheutuneet kustannukset</a:t>
            </a:r>
          </a:p>
          <a:p>
            <a:pPr eaLnBrk="1" hangingPunct="1"/>
            <a:r>
              <a:rPr lang="fi-FI" b="1" dirty="0"/>
              <a:t>Jos oikaisua ei tapahdu</a:t>
            </a:r>
          </a:p>
          <a:p>
            <a:pPr lvl="1">
              <a:buFont typeface="Wingdings" panose="05000000000000000000" pitchFamily="2" charset="2"/>
              <a:buChar char="Ø"/>
            </a:pPr>
            <a:r>
              <a:rPr lang="fi-FI" dirty="0" err="1"/>
              <a:t>Hallintaanotto</a:t>
            </a:r>
            <a:r>
              <a:rPr lang="fi-FI" dirty="0"/>
              <a:t> yhtiökokouksen päätettäväksi</a:t>
            </a:r>
          </a:p>
          <a:p>
            <a:pPr eaLnBrk="1" hangingPunct="1"/>
            <a:r>
              <a:rPr lang="fi-FI" b="1" dirty="0"/>
              <a:t>Varoitus voimassa kohtuullisen ajan</a:t>
            </a:r>
          </a:p>
          <a:p>
            <a:pPr lvl="1"/>
            <a:r>
              <a:rPr lang="fi-FI" dirty="0"/>
              <a:t>Rovaniemen HO 27.3.2000 nro 186: 1,5 vuotta liian pitkä aika</a:t>
            </a:r>
          </a:p>
          <a:p>
            <a:pPr lvl="1">
              <a:buFont typeface="Wingdings" panose="05000000000000000000" pitchFamily="2" charset="2"/>
              <a:buChar char="Ø"/>
            </a:pPr>
            <a:r>
              <a:rPr lang="fi-FI" dirty="0"/>
              <a:t>Varoitus voimassa arviolta 6-12 kk, epäselvissä tilanteissa uusi varoitus</a:t>
            </a:r>
          </a:p>
        </p:txBody>
      </p:sp>
    </p:spTree>
    <p:extLst>
      <p:ext uri="{BB962C8B-B14F-4D97-AF65-F5344CB8AC3E}">
        <p14:creationId xmlns:p14="http://schemas.microsoft.com/office/powerpoint/2010/main" val="37006985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fi-FI" dirty="0"/>
              <a:t>Yhtiökokouksen päätös</a:t>
            </a:r>
          </a:p>
        </p:txBody>
      </p:sp>
      <p:sp>
        <p:nvSpPr>
          <p:cNvPr id="53251" name="Rectangle 3"/>
          <p:cNvSpPr>
            <a:spLocks noGrp="1" noChangeArrowheads="1"/>
          </p:cNvSpPr>
          <p:nvPr>
            <p:ph idx="1"/>
          </p:nvPr>
        </p:nvSpPr>
        <p:spPr>
          <a:xfrm>
            <a:off x="622300" y="1143000"/>
            <a:ext cx="8229600" cy="4978400"/>
          </a:xfrm>
        </p:spPr>
        <p:txBody>
          <a:bodyPr>
            <a:normAutofit/>
          </a:bodyPr>
          <a:lstStyle/>
          <a:p>
            <a:r>
              <a:rPr lang="fi-FI" b="1" dirty="0"/>
              <a:t>Yhtiökokouksen enemmistöpäätös</a:t>
            </a:r>
          </a:p>
          <a:p>
            <a:pPr lvl="1">
              <a:buFont typeface="Wingdings" panose="05000000000000000000" pitchFamily="2" charset="2"/>
              <a:buChar char="Ø"/>
            </a:pPr>
            <a:r>
              <a:rPr lang="fi-FI" dirty="0"/>
              <a:t>Osakas ei voi äänestää omaa huoneistoaan koskevasta </a:t>
            </a:r>
            <a:r>
              <a:rPr lang="fi-FI" dirty="0" err="1"/>
              <a:t>hallintaanottopäätöksestä</a:t>
            </a:r>
            <a:endParaRPr lang="fi-FI" dirty="0"/>
          </a:p>
          <a:p>
            <a:r>
              <a:rPr lang="fi-FI" b="1" dirty="0"/>
              <a:t>Päätöksessä</a:t>
            </a:r>
            <a:r>
              <a:rPr lang="fi-FI" dirty="0"/>
              <a:t> mainittava kohde, kestoaika ja peruste</a:t>
            </a:r>
          </a:p>
          <a:p>
            <a:r>
              <a:rPr lang="fi-FI" dirty="0"/>
              <a:t>Annettava </a:t>
            </a:r>
            <a:r>
              <a:rPr lang="fi-FI" b="1" dirty="0"/>
              <a:t>tiedoksi</a:t>
            </a:r>
            <a:r>
              <a:rPr lang="fi-FI" dirty="0"/>
              <a:t> kuten varoitus</a:t>
            </a:r>
          </a:p>
          <a:p>
            <a:pPr lvl="1"/>
            <a:r>
              <a:rPr lang="fi-FI" dirty="0"/>
              <a:t>60 </a:t>
            </a:r>
            <a:r>
              <a:rPr lang="fi-FI" dirty="0" err="1"/>
              <a:t>pvä:n</a:t>
            </a:r>
            <a:r>
              <a:rPr lang="fi-FI" dirty="0"/>
              <a:t> kuluessa päätöksestä tai raukeaa</a:t>
            </a:r>
          </a:p>
          <a:p>
            <a:r>
              <a:rPr lang="fi-FI" dirty="0"/>
              <a:t>Osakkaalla ja vuokralaisella </a:t>
            </a:r>
            <a:r>
              <a:rPr lang="fi-FI" b="1" dirty="0"/>
              <a:t>moiteoikeus</a:t>
            </a:r>
          </a:p>
          <a:p>
            <a:pPr lvl="1"/>
            <a:r>
              <a:rPr lang="fi-FI" dirty="0"/>
              <a:t>30 pv tiedoksisaannista</a:t>
            </a:r>
          </a:p>
          <a:p>
            <a:pPr lvl="1"/>
            <a:r>
              <a:rPr lang="fi-FI" dirty="0"/>
              <a:t>Tapahtuu kanteen nostamisella</a:t>
            </a:r>
          </a:p>
          <a:p>
            <a:r>
              <a:rPr lang="fi-FI" dirty="0"/>
              <a:t>Jos ei moitita, voidaan hakea </a:t>
            </a:r>
            <a:r>
              <a:rPr lang="fi-FI" b="1" dirty="0"/>
              <a:t>häätötuomio</a:t>
            </a:r>
            <a:r>
              <a:rPr lang="fi-FI" dirty="0"/>
              <a:t> käräjäoikeudesta</a:t>
            </a:r>
          </a:p>
          <a:p>
            <a:r>
              <a:rPr lang="fi-FI" dirty="0"/>
              <a:t>Täytäntöönpanokelpoisuus - Häädön </a:t>
            </a:r>
            <a:r>
              <a:rPr lang="fi-FI" b="1" dirty="0"/>
              <a:t>täytäntöönpano</a:t>
            </a:r>
            <a:r>
              <a:rPr lang="fi-FI" dirty="0"/>
              <a:t> </a:t>
            </a:r>
          </a:p>
          <a:p>
            <a:pPr lvl="1"/>
            <a:r>
              <a:rPr lang="fi-FI" dirty="0"/>
              <a:t>Taloyhtiön muuttokehotus</a:t>
            </a:r>
          </a:p>
          <a:p>
            <a:pPr lvl="1"/>
            <a:r>
              <a:rPr lang="fi-FI" u="sng" dirty="0"/>
              <a:t>Ulosottoviranomainen </a:t>
            </a:r>
            <a:r>
              <a:rPr lang="fi-FI" u="sng" dirty="0" err="1"/>
              <a:t>täytäntöönpanee</a:t>
            </a:r>
            <a:r>
              <a:rPr lang="fi-FI" u="sng" dirty="0"/>
              <a:t> viime kädessä</a:t>
            </a:r>
          </a:p>
        </p:txBody>
      </p:sp>
    </p:spTree>
    <p:extLst>
      <p:ext uri="{BB962C8B-B14F-4D97-AF65-F5344CB8AC3E}">
        <p14:creationId xmlns:p14="http://schemas.microsoft.com/office/powerpoint/2010/main" val="38906049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Häätö</a:t>
            </a:r>
          </a:p>
        </p:txBody>
      </p:sp>
      <p:sp>
        <p:nvSpPr>
          <p:cNvPr id="3" name="Sisällön paikkamerkki 2"/>
          <p:cNvSpPr>
            <a:spLocks noGrp="1"/>
          </p:cNvSpPr>
          <p:nvPr>
            <p:ph idx="1"/>
          </p:nvPr>
        </p:nvSpPr>
        <p:spPr/>
        <p:txBody>
          <a:bodyPr>
            <a:normAutofit/>
          </a:bodyPr>
          <a:lstStyle/>
          <a:p>
            <a:r>
              <a:rPr lang="fi-FI" b="1" dirty="0"/>
              <a:t>Haetaan </a:t>
            </a:r>
            <a:r>
              <a:rPr lang="fi-FI" dirty="0"/>
              <a:t>ulosottoviranomaiselta</a:t>
            </a:r>
          </a:p>
          <a:p>
            <a:r>
              <a:rPr lang="fi-FI" dirty="0"/>
              <a:t>Ulosottomiehen </a:t>
            </a:r>
            <a:r>
              <a:rPr lang="fi-FI" b="1" dirty="0"/>
              <a:t>muuttokehotus</a:t>
            </a:r>
          </a:p>
          <a:p>
            <a:pPr lvl="1"/>
            <a:r>
              <a:rPr lang="fi-FI" dirty="0"/>
              <a:t>Muuttopäivä </a:t>
            </a:r>
          </a:p>
          <a:p>
            <a:pPr lvl="2"/>
            <a:r>
              <a:rPr lang="fi-FI" dirty="0"/>
              <a:t>yhdestä kahteen viikkoa tiedoksisaantipäivästä</a:t>
            </a:r>
          </a:p>
          <a:p>
            <a:pPr lvl="2"/>
            <a:r>
              <a:rPr lang="fi-FI" dirty="0"/>
              <a:t>mahdollisuus lykkäykseen – takarajana 2 kk hakemusasian </a:t>
            </a:r>
            <a:r>
              <a:rPr lang="fi-FI" dirty="0" err="1"/>
              <a:t>vireilletulosta</a:t>
            </a:r>
            <a:r>
              <a:rPr lang="fi-FI" dirty="0"/>
              <a:t> (pääsääntö)</a:t>
            </a:r>
          </a:p>
          <a:p>
            <a:pPr lvl="1"/>
            <a:r>
              <a:rPr lang="fi-FI" dirty="0"/>
              <a:t>Menettely, jos omaisuutta jää tiloihin tai huoneistoon</a:t>
            </a:r>
          </a:p>
          <a:p>
            <a:pPr lvl="2"/>
            <a:r>
              <a:rPr lang="fi-FI" dirty="0"/>
              <a:t>Arvokas omaisuus: erottelu</a:t>
            </a:r>
          </a:p>
          <a:p>
            <a:pPr lvl="2"/>
            <a:r>
              <a:rPr lang="fi-FI" dirty="0"/>
              <a:t>Vähäarvoinen omaisuus: hävittäminen</a:t>
            </a:r>
          </a:p>
          <a:p>
            <a:pPr lvl="2"/>
            <a:r>
              <a:rPr lang="fi-FI" dirty="0"/>
              <a:t>Muu: myynti</a:t>
            </a:r>
          </a:p>
          <a:p>
            <a:r>
              <a:rPr lang="fi-FI" b="1" dirty="0"/>
              <a:t>Häätö</a:t>
            </a:r>
          </a:p>
          <a:p>
            <a:pPr lvl="2"/>
            <a:r>
              <a:rPr lang="fi-FI" dirty="0"/>
              <a:t>Omaisuuden hävitys tai säilytys</a:t>
            </a:r>
          </a:p>
          <a:p>
            <a:pPr lvl="2"/>
            <a:r>
              <a:rPr lang="fi-FI" dirty="0"/>
              <a:t>Jälki-ilmoitus</a:t>
            </a:r>
          </a:p>
        </p:txBody>
      </p:sp>
      <p:sp>
        <p:nvSpPr>
          <p:cNvPr id="4" name="Dian numeron paikkamerkki 3"/>
          <p:cNvSpPr>
            <a:spLocks noGrp="1"/>
          </p:cNvSpPr>
          <p:nvPr>
            <p:ph type="sldNum" sz="quarter" idx="4294967295"/>
          </p:nvPr>
        </p:nvSpPr>
        <p:spPr>
          <a:xfrm>
            <a:off x="8894770" y="5877272"/>
            <a:ext cx="611187" cy="260350"/>
          </a:xfrm>
          <a:prstGeom prst="rect">
            <a:avLst/>
          </a:prstGeom>
        </p:spPr>
        <p:txBody>
          <a:bodyPr/>
          <a:lstStyle/>
          <a:p>
            <a:pPr>
              <a:defRPr/>
            </a:pPr>
            <a:fld id="{2E862C85-D275-FA47-A7E9-80064BDD3310}" type="slidenum">
              <a:rPr lang="fi-FI" smtClean="0"/>
              <a:pPr>
                <a:defRPr/>
              </a:pPr>
              <a:t>53</a:t>
            </a:fld>
            <a:endParaRPr lang="fi-FI" dirty="0"/>
          </a:p>
        </p:txBody>
      </p:sp>
    </p:spTree>
    <p:extLst>
      <p:ext uri="{BB962C8B-B14F-4D97-AF65-F5344CB8AC3E}">
        <p14:creationId xmlns:p14="http://schemas.microsoft.com/office/powerpoint/2010/main" val="37897786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Kokouskutsun muoto</a:t>
            </a:r>
          </a:p>
        </p:txBody>
      </p:sp>
      <p:sp>
        <p:nvSpPr>
          <p:cNvPr id="3" name="Sisällön paikkamerkki 2"/>
          <p:cNvSpPr>
            <a:spLocks noGrp="1"/>
          </p:cNvSpPr>
          <p:nvPr>
            <p:ph idx="1"/>
          </p:nvPr>
        </p:nvSpPr>
        <p:spPr>
          <a:xfrm>
            <a:off x="488504" y="1412776"/>
            <a:ext cx="8920163" cy="4495800"/>
          </a:xfrm>
        </p:spPr>
        <p:txBody>
          <a:bodyPr/>
          <a:lstStyle/>
          <a:p>
            <a:r>
              <a:rPr lang="fi-FI" dirty="0" err="1"/>
              <a:t>AOYL:n</a:t>
            </a:r>
            <a:r>
              <a:rPr lang="fi-FI" dirty="0"/>
              <a:t> mukaan kutsut toimitettava kirjallisesti eli pelkkä ilmoitustaululla ilmoittaminen ei enää riitä</a:t>
            </a:r>
          </a:p>
          <a:p>
            <a:pPr marL="0" indent="0">
              <a:buNone/>
            </a:pPr>
            <a:endParaRPr lang="fi-FI" dirty="0"/>
          </a:p>
          <a:p>
            <a:r>
              <a:rPr lang="fi-FI" b="1" dirty="0"/>
              <a:t>Miten kutsut toimitettava, jos yhtiöjärjestyksessä lukee kutsut toimitettava todisteellisesti kirjallisesti tai kiinnittämällä yhtiön ilmoitustauluille?</a:t>
            </a:r>
          </a:p>
          <a:p>
            <a:pPr lvl="1"/>
            <a:r>
              <a:rPr lang="fi-FI" dirty="0"/>
              <a:t>Kirjattuna kirjeenä tai</a:t>
            </a:r>
          </a:p>
          <a:p>
            <a:pPr lvl="1"/>
            <a:r>
              <a:rPr lang="fi-FI" dirty="0"/>
              <a:t>Tavallisena kirjeenä ja lisäksi kiinnitetään yhtiön ilmoitustauluille</a:t>
            </a:r>
          </a:p>
          <a:p>
            <a:pPr lvl="1"/>
            <a:r>
              <a:rPr lang="fi-FI" dirty="0"/>
              <a:t>Sähköpostilla niille osakkaille, jotka antaneet sähköpostiosoitteensa tätä tarkoitusta varten</a:t>
            </a:r>
          </a:p>
        </p:txBody>
      </p:sp>
    </p:spTree>
    <p:extLst>
      <p:ext uri="{BB962C8B-B14F-4D97-AF65-F5344CB8AC3E}">
        <p14:creationId xmlns:p14="http://schemas.microsoft.com/office/powerpoint/2010/main" val="14165419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Asiakirjojen </a:t>
            </a:r>
            <a:r>
              <a:rPr lang="fi-FI" dirty="0" err="1"/>
              <a:t>nähtävilläpito</a:t>
            </a:r>
            <a:endParaRPr lang="fi-FI" dirty="0"/>
          </a:p>
        </p:txBody>
      </p:sp>
      <p:sp>
        <p:nvSpPr>
          <p:cNvPr id="3" name="Sisällön paikkamerkki 2"/>
          <p:cNvSpPr>
            <a:spLocks noGrp="1"/>
          </p:cNvSpPr>
          <p:nvPr>
            <p:ph idx="1"/>
          </p:nvPr>
        </p:nvSpPr>
        <p:spPr>
          <a:xfrm>
            <a:off x="488504" y="1340768"/>
            <a:ext cx="8920163" cy="4896544"/>
          </a:xfrm>
        </p:spPr>
        <p:txBody>
          <a:bodyPr>
            <a:normAutofit fontScale="70000" lnSpcReduction="20000"/>
          </a:bodyPr>
          <a:lstStyle/>
          <a:p>
            <a:pPr marL="325438" lvl="1" indent="-325438">
              <a:spcAft>
                <a:spcPts val="1350"/>
              </a:spcAft>
            </a:pPr>
            <a:r>
              <a:rPr lang="fi-FI" sz="2800" dirty="0" err="1"/>
              <a:t>AOYL:n</a:t>
            </a:r>
            <a:r>
              <a:rPr lang="fi-FI" sz="2800" dirty="0"/>
              <a:t> mukaan </a:t>
            </a:r>
            <a:r>
              <a:rPr lang="fi-FI" sz="2800" dirty="0">
                <a:sym typeface="Symbol" pitchFamily="18" charset="2"/>
              </a:rPr>
              <a:t>hallituksen päätösehdotukset, viimeinen tilinpäätös, toimintakertomus, tilintarkastuskertomus ja toiminnantarkastuskertomus </a:t>
            </a:r>
            <a:r>
              <a:rPr lang="fi-FI" sz="2800" dirty="0"/>
              <a:t>pidettävä nähtävillä aina ennen yhtiökokousta vähintään 2 viikon ajan kutsussa mainitussa paikassa</a:t>
            </a:r>
          </a:p>
          <a:p>
            <a:pPr marL="325438" lvl="1" indent="-325438">
              <a:spcAft>
                <a:spcPts val="1350"/>
              </a:spcAft>
            </a:pPr>
            <a:r>
              <a:rPr lang="fi-FI" sz="2800" b="1" dirty="0"/>
              <a:t>Mitä, jos eivät ole olleet nähtävänä, mutta toimitettu osakkaille kutsun mukana?</a:t>
            </a:r>
          </a:p>
          <a:p>
            <a:pPr marL="704850" lvl="2" indent="-325438">
              <a:spcAft>
                <a:spcPts val="1350"/>
              </a:spcAft>
            </a:pPr>
            <a:r>
              <a:rPr lang="fi-FI" sz="2600" dirty="0"/>
              <a:t>Moiteperuste, mutta moitekanne tuskin menestyisi</a:t>
            </a:r>
          </a:p>
          <a:p>
            <a:pPr marL="325438" lvl="1" indent="-325438">
              <a:spcAft>
                <a:spcPts val="1350"/>
              </a:spcAft>
            </a:pPr>
            <a:r>
              <a:rPr lang="fi-FI" sz="2800" b="1" dirty="0"/>
              <a:t>Mitä, jos hallituksen päätösehdotus ei ole ollut nähtävänä?</a:t>
            </a:r>
          </a:p>
          <a:p>
            <a:pPr marL="704850" lvl="2" indent="-325438">
              <a:spcAft>
                <a:spcPts val="1350"/>
              </a:spcAft>
            </a:pPr>
            <a:r>
              <a:rPr lang="fi-FI" sz="2600" dirty="0"/>
              <a:t>Ei saa tällöin hallituksen esityksen statusta, samanlainen kuin muutkin ehdotukset eli sitä täytyy esim. kannattaa, jos kannatusmenettely hyväksytty</a:t>
            </a:r>
          </a:p>
          <a:p>
            <a:pPr marL="325438" lvl="1" indent="-325438">
              <a:spcAft>
                <a:spcPts val="1350"/>
              </a:spcAft>
            </a:pPr>
            <a:r>
              <a:rPr lang="fi-FI" sz="2800" b="1" dirty="0"/>
              <a:t>Mitä, jos tilin- tai toiminnantarkastuskertomus ei ole ollut nähtävänä?</a:t>
            </a:r>
          </a:p>
          <a:p>
            <a:pPr marL="704850" lvl="2" indent="-325438">
              <a:spcAft>
                <a:spcPts val="1350"/>
              </a:spcAft>
            </a:pPr>
            <a:r>
              <a:rPr lang="fi-FI" sz="2600" dirty="0"/>
              <a:t>Moiteperuste, mutta mikäli ehtii kokoukseen ja ns. puhdas kertomus, moitekanne tuskin menestyisi</a:t>
            </a:r>
          </a:p>
          <a:p>
            <a:pPr marL="704850" lvl="2" indent="-325438">
              <a:spcAft>
                <a:spcPts val="1350"/>
              </a:spcAft>
            </a:pPr>
            <a:r>
              <a:rPr lang="fi-FI" sz="2600" dirty="0"/>
              <a:t>Harkittava kokouksen siirtämistä</a:t>
            </a:r>
          </a:p>
          <a:p>
            <a:pPr marL="704850" lvl="2" indent="-325438">
              <a:spcAft>
                <a:spcPts val="1350"/>
              </a:spcAft>
            </a:pPr>
            <a:endParaRPr lang="fi-FI" sz="2400" dirty="0"/>
          </a:p>
          <a:p>
            <a:endParaRPr lang="fi-FI" dirty="0"/>
          </a:p>
        </p:txBody>
      </p:sp>
    </p:spTree>
    <p:extLst>
      <p:ext uri="{BB962C8B-B14F-4D97-AF65-F5344CB8AC3E}">
        <p14:creationId xmlns:p14="http://schemas.microsoft.com/office/powerpoint/2010/main" val="591660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Kokouskutsun sisältö 1/2</a:t>
            </a:r>
          </a:p>
        </p:txBody>
      </p:sp>
      <p:sp>
        <p:nvSpPr>
          <p:cNvPr id="3" name="Sisällön paikkamerkki 2"/>
          <p:cNvSpPr>
            <a:spLocks noGrp="1"/>
          </p:cNvSpPr>
          <p:nvPr>
            <p:ph idx="1"/>
          </p:nvPr>
        </p:nvSpPr>
        <p:spPr>
          <a:xfrm>
            <a:off x="488504" y="1484784"/>
            <a:ext cx="8920163" cy="4495800"/>
          </a:xfrm>
        </p:spPr>
        <p:txBody>
          <a:bodyPr>
            <a:normAutofit/>
          </a:bodyPr>
          <a:lstStyle/>
          <a:p>
            <a:r>
              <a:rPr lang="fi-FI" dirty="0"/>
              <a:t>AOYL: Kutsun sisällettävä kaikki ne asiat, joista yhtiökokouksessa halutaan päättää</a:t>
            </a:r>
          </a:p>
          <a:p>
            <a:pPr marL="0" indent="0">
              <a:buNone/>
            </a:pPr>
            <a:endParaRPr lang="fi-FI" dirty="0"/>
          </a:p>
          <a:p>
            <a:r>
              <a:rPr lang="fi-FI" b="1" dirty="0"/>
              <a:t>Mitä tehdä, jos joku päätösasia unohtuu kutsusta?</a:t>
            </a:r>
          </a:p>
          <a:p>
            <a:pPr lvl="1"/>
            <a:r>
              <a:rPr lang="fi-FI" dirty="0"/>
              <a:t>Jos aikaa, voidaan lähettää uudet kutsut</a:t>
            </a:r>
          </a:p>
          <a:p>
            <a:pPr lvl="1"/>
            <a:r>
              <a:rPr lang="fi-FI" dirty="0"/>
              <a:t>Kokousta voidaan myös siirtää ja lähettää uuteen kokoukseen uudet kutsut, jossa asia mukana</a:t>
            </a:r>
          </a:p>
          <a:p>
            <a:pPr lvl="1"/>
            <a:r>
              <a:rPr lang="fi-FI" dirty="0"/>
              <a:t>Asiasta voidaan keskustella kokouksessa, mutta ei tehdä päätöksiä</a:t>
            </a:r>
          </a:p>
          <a:p>
            <a:pPr lvl="1"/>
            <a:r>
              <a:rPr lang="fi-FI" dirty="0"/>
              <a:t>Yhtiökokous voi päättää ylimääräisen yhtiökokouksen pitämisestä tämän asian osalta</a:t>
            </a:r>
          </a:p>
          <a:p>
            <a:pPr marL="180000" lvl="1" indent="0">
              <a:buNone/>
            </a:pPr>
            <a:endParaRPr lang="fi-FI" dirty="0"/>
          </a:p>
          <a:p>
            <a:pPr lvl="2"/>
            <a:r>
              <a:rPr lang="fi-FI" sz="2400" dirty="0"/>
              <a:t>Ylimääräiseen yhtiökokoukseen lähetetään normaalisti kutsut, joissa asia mainittu</a:t>
            </a:r>
          </a:p>
          <a:p>
            <a:pPr marL="180000" lvl="1" indent="0">
              <a:buNone/>
            </a:pPr>
            <a:endParaRPr lang="fi-FI" sz="2600" dirty="0"/>
          </a:p>
        </p:txBody>
      </p:sp>
    </p:spTree>
    <p:extLst>
      <p:ext uri="{BB962C8B-B14F-4D97-AF65-F5344CB8AC3E}">
        <p14:creationId xmlns:p14="http://schemas.microsoft.com/office/powerpoint/2010/main" val="10460579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Kokouskutsun sisältö 2/2</a:t>
            </a:r>
          </a:p>
        </p:txBody>
      </p:sp>
      <p:sp>
        <p:nvSpPr>
          <p:cNvPr id="3" name="Sisällön paikkamerkki 2"/>
          <p:cNvSpPr>
            <a:spLocks noGrp="1"/>
          </p:cNvSpPr>
          <p:nvPr>
            <p:ph idx="1"/>
          </p:nvPr>
        </p:nvSpPr>
        <p:spPr>
          <a:xfrm>
            <a:off x="488504" y="1484784"/>
            <a:ext cx="8920163" cy="4495800"/>
          </a:xfrm>
        </p:spPr>
        <p:txBody>
          <a:bodyPr>
            <a:normAutofit fontScale="92500" lnSpcReduction="10000"/>
          </a:bodyPr>
          <a:lstStyle/>
          <a:p>
            <a:pPr marL="0" indent="0">
              <a:buNone/>
            </a:pPr>
            <a:r>
              <a:rPr lang="fi-FI" dirty="0"/>
              <a:t>AOYL: Hallituksen päätösehdotukset sekä viimeinen tilinpäätös, toimintakertomus, tilintarkastuskertomus ja toiminnantarkastuskertomus on vähintään kahden viikon ajan ennen kokousta pidettävä osakkeenomistajien nähtävänä kokouskutsussa ilmoitetussa paikassa. </a:t>
            </a:r>
          </a:p>
          <a:p>
            <a:pPr marL="0" indent="0">
              <a:buNone/>
            </a:pPr>
            <a:endParaRPr lang="fi-FI" dirty="0"/>
          </a:p>
          <a:p>
            <a:r>
              <a:rPr lang="fi-FI" b="1" dirty="0"/>
              <a:t>Mitä tehdä, jos joku päätösasia on kutsussa, mutta se asia ja päätöstarve on täsmentynyt kokouskutsun lähettämisen jälkeen?</a:t>
            </a:r>
          </a:p>
          <a:p>
            <a:pPr lvl="1"/>
            <a:r>
              <a:rPr lang="fi-FI" dirty="0"/>
              <a:t>Jos aikaa, voidaan lähettää uudet kutsut</a:t>
            </a:r>
          </a:p>
          <a:p>
            <a:pPr lvl="1"/>
            <a:r>
              <a:rPr lang="fi-FI" dirty="0"/>
              <a:t>Kokousta voidaan myös siirtää ja lähettää uuteen kokoukseen uudet kutsut, jossa asia mukana</a:t>
            </a:r>
          </a:p>
          <a:p>
            <a:pPr lvl="1"/>
            <a:r>
              <a:rPr lang="fi-FI" dirty="0"/>
              <a:t>Asiasta voidaan keskustella kokouksessa, mutta virallista hallituksen päätösesitystä ei voi esittää kokouksessa. </a:t>
            </a:r>
          </a:p>
          <a:p>
            <a:pPr lvl="1"/>
            <a:r>
              <a:rPr lang="fi-FI" dirty="0"/>
              <a:t>Asiasta voidaan tehdä päätöksiä niin kauan kun kokouskutsu sen mahdollistaa</a:t>
            </a:r>
          </a:p>
          <a:p>
            <a:pPr lvl="2"/>
            <a:r>
              <a:rPr lang="fi-FI" dirty="0"/>
              <a:t>Esim. jos kokouskutsussa on ehdotettu putkiremontin tekemistä </a:t>
            </a:r>
            <a:r>
              <a:rPr lang="fi-FI" dirty="0" err="1"/>
              <a:t>sukittamalla</a:t>
            </a:r>
            <a:r>
              <a:rPr lang="fi-FI" dirty="0"/>
              <a:t>, mutta onkin tultu siihen tulokseen, että perinteinen putkiremontti olisi parempi. Tästä syystä myös lainan tarve on tuplaantunut</a:t>
            </a:r>
          </a:p>
          <a:p>
            <a:pPr lvl="3"/>
            <a:r>
              <a:rPr lang="fi-FI" dirty="0"/>
              <a:t>Yhtiökokous voi päättää ylimääräisen yhtiökokouksen pitämisestä tämän asian osalta</a:t>
            </a:r>
          </a:p>
          <a:p>
            <a:pPr marL="180000" lvl="1" indent="0">
              <a:buNone/>
            </a:pPr>
            <a:endParaRPr lang="fi-FI" dirty="0"/>
          </a:p>
          <a:p>
            <a:pPr marL="180000" lvl="1" indent="0">
              <a:buNone/>
            </a:pPr>
            <a:endParaRPr lang="fi-FI" sz="2600" dirty="0"/>
          </a:p>
        </p:txBody>
      </p:sp>
    </p:spTree>
    <p:extLst>
      <p:ext uri="{BB962C8B-B14F-4D97-AF65-F5344CB8AC3E}">
        <p14:creationId xmlns:p14="http://schemas.microsoft.com/office/powerpoint/2010/main" val="21000291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Asiakirja" ma:contentTypeID="0x010100FA1D98E2EEF7104D95F8D46A6EC1145C" ma:contentTypeVersion="0" ma:contentTypeDescription="Luo uusi asiakirja." ma:contentTypeScope="" ma:versionID="c6ed2a2ca8006fdaadc92f011a84dfb4">
  <xsd:schema xmlns:xsd="http://www.w3.org/2001/XMLSchema" xmlns:xs="http://www.w3.org/2001/XMLSchema" xmlns:p="http://schemas.microsoft.com/office/2006/metadata/properties" targetNamespace="http://schemas.microsoft.com/office/2006/metadata/properties" ma:root="true" ma:fieldsID="183b57995f14fb24b32152eca838342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customXsn xmlns="http://schemas.microsoft.com/office/2006/metadata/customXsn">
  <xsnLocation/>
  <cached>True</cached>
  <openByDefault>True</openByDefault>
  <xsnScope/>
</customXsn>
</file>

<file path=customXml/itemProps1.xml><?xml version="1.0" encoding="utf-8"?>
<ds:datastoreItem xmlns:ds="http://schemas.openxmlformats.org/officeDocument/2006/customXml" ds:itemID="{9C84E5E0-427B-470A-A8B7-7B0B8B395416}">
  <ds:schemaRefs>
    <ds:schemaRef ds:uri="http://schemas.microsoft.com/sharepoint/v3/contenttype/forms"/>
  </ds:schemaRefs>
</ds:datastoreItem>
</file>

<file path=customXml/itemProps2.xml><?xml version="1.0" encoding="utf-8"?>
<ds:datastoreItem xmlns:ds="http://schemas.openxmlformats.org/officeDocument/2006/customXml" ds:itemID="{DCC87211-39ED-4149-9106-E27E0FE1B131}">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61DBB1EE-A9C4-4F5A-BE65-72A6B921CF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4.xml><?xml version="1.0" encoding="utf-8"?>
<ds:datastoreItem xmlns:ds="http://schemas.openxmlformats.org/officeDocument/2006/customXml" ds:itemID="{F8CEC17A-E60E-4DE1-9C09-CCE62E7EF6C3}">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
  <TotalTime>1304</TotalTime>
  <Words>3516</Words>
  <Application>Microsoft Office PowerPoint</Application>
  <PresentationFormat>A4-paperi (210 x 297 mm)</PresentationFormat>
  <Paragraphs>369</Paragraphs>
  <Slides>53</Slides>
  <Notes>12</Notes>
  <HiddenSlides>0</HiddenSlides>
  <MMClips>0</MMClips>
  <ScaleCrop>false</ScaleCrop>
  <HeadingPairs>
    <vt:vector size="6" baseType="variant">
      <vt:variant>
        <vt:lpstr>Käytetyt fontit</vt:lpstr>
      </vt:variant>
      <vt:variant>
        <vt:i4>9</vt:i4>
      </vt:variant>
      <vt:variant>
        <vt:lpstr>Teema</vt:lpstr>
      </vt:variant>
      <vt:variant>
        <vt:i4>1</vt:i4>
      </vt:variant>
      <vt:variant>
        <vt:lpstr>Dian otsikot</vt:lpstr>
      </vt:variant>
      <vt:variant>
        <vt:i4>53</vt:i4>
      </vt:variant>
    </vt:vector>
  </HeadingPairs>
  <TitlesOfParts>
    <vt:vector size="63" baseType="lpstr">
      <vt:lpstr>ＭＳ Ｐゴシック</vt:lpstr>
      <vt:lpstr>Arial</vt:lpstr>
      <vt:lpstr>Calibri</vt:lpstr>
      <vt:lpstr>Calibri Light</vt:lpstr>
      <vt:lpstr>Garamond</vt:lpstr>
      <vt:lpstr>Lucida Sans Unicode</vt:lpstr>
      <vt:lpstr>Symbol</vt:lpstr>
      <vt:lpstr>Times New Roman</vt:lpstr>
      <vt:lpstr>Wingdings</vt:lpstr>
      <vt:lpstr>Office-teema</vt:lpstr>
      <vt:lpstr>YHTIÖKOKOUS KOULU</vt:lpstr>
      <vt:lpstr>Isännöitsijän rooli yhtiökokouksessa</vt:lpstr>
      <vt:lpstr>Sisältö</vt:lpstr>
      <vt:lpstr>Kokouskutsu ja muut valmistelevat toimet </vt:lpstr>
      <vt:lpstr>Kokouskutsun toimitusaika</vt:lpstr>
      <vt:lpstr>Kokouskutsun muoto</vt:lpstr>
      <vt:lpstr>Asiakirjojen nähtävilläpito</vt:lpstr>
      <vt:lpstr>Kokouskutsun sisältö 1/2</vt:lpstr>
      <vt:lpstr>Kokouskutsun sisältö 2/2</vt:lpstr>
      <vt:lpstr>Kutsun sisältö: hallituksen selvitykset</vt:lpstr>
      <vt:lpstr>Kutsun lähettäminen</vt:lpstr>
      <vt:lpstr>Asukkaiden osallistumisoikeus</vt:lpstr>
      <vt:lpstr>Asukkaiden osallistumisoikeus</vt:lpstr>
      <vt:lpstr>Päätöksenteko ilman yhtiökokousta</vt:lpstr>
      <vt:lpstr>Kokoukseen osallistuminen ja yhtiökokouskäytännöt</vt:lpstr>
      <vt:lpstr>Kokoukseen osallistuminen kokouspaikan ulkopuolelta</vt:lpstr>
      <vt:lpstr>Valtuutukset</vt:lpstr>
      <vt:lpstr>Asemavaltuutus ja rinnasteiset tilanteet</vt:lpstr>
      <vt:lpstr>Valtakirjan voimassaolo</vt:lpstr>
      <vt:lpstr>Valtuutuksen siirto</vt:lpstr>
      <vt:lpstr>Kannatusmenettely</vt:lpstr>
      <vt:lpstr>Osakkaan kyselyoikeus</vt:lpstr>
      <vt:lpstr>Esteellisyys - taustaksi</vt:lpstr>
      <vt:lpstr>Kokouksen pj:n esteellisyys</vt:lpstr>
      <vt:lpstr>Valtuutetun esteellisyys</vt:lpstr>
      <vt:lpstr>Esteellisyyden ulottuvuus</vt:lpstr>
      <vt:lpstr>TILIN- JA TOIMINNANTARKASTAJAN VALINTA</vt:lpstr>
      <vt:lpstr>Tilin- ja toiminnantarkastajan valinnasta yleisesti</vt:lpstr>
      <vt:lpstr>Ohjeet vanhan yhtiöjärjestyksen tulkintaan:</vt:lpstr>
      <vt:lpstr>Toiminnantarkastus</vt:lpstr>
      <vt:lpstr>Toiminnantarkastajien esteellisyys (9:8 §)</vt:lpstr>
      <vt:lpstr>ÄÄNESTYS</vt:lpstr>
      <vt:lpstr>Yleistä äänestyksestä</vt:lpstr>
      <vt:lpstr>Äänestykset: koeäänestys</vt:lpstr>
      <vt:lpstr>Äänileikkuri</vt:lpstr>
      <vt:lpstr>Harjoitus äänileikkurista</vt:lpstr>
      <vt:lpstr>Harjoitus äänileikkurista</vt:lpstr>
      <vt:lpstr>Tyypillisiä yhtiöjärjestysmääräyksiä äänileikkurista ja niiden tulkinnat</vt:lpstr>
      <vt:lpstr>PÄÄTÖKSET</vt:lpstr>
      <vt:lpstr>Äänestykset: tasatilanne</vt:lpstr>
      <vt:lpstr>Äänestysjärjestys: hallituksen valinta</vt:lpstr>
      <vt:lpstr>Kokouksen päättyminen ja jälkitoimet</vt:lpstr>
      <vt:lpstr>Jatkokokous</vt:lpstr>
      <vt:lpstr>Pöytäkirjan laatiminen</vt:lpstr>
      <vt:lpstr>Eriävä mielipide pöytäkirjaan</vt:lpstr>
      <vt:lpstr>Pöytäkirjan tarkastus</vt:lpstr>
      <vt:lpstr> KIITOS!  </vt:lpstr>
      <vt:lpstr>PowerPoint-esitys</vt:lpstr>
      <vt:lpstr>Esimerkki hallintaanoton vaiheista</vt:lpstr>
      <vt:lpstr>Hallituksen varoitus</vt:lpstr>
      <vt:lpstr>Varoituksen merkitys</vt:lpstr>
      <vt:lpstr>Yhtiökokouksen päätös</vt:lpstr>
      <vt:lpstr>Häätö</vt:lpstr>
    </vt:vector>
  </TitlesOfParts>
  <Company>Suomen Kiinteistöliitto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Elsa Kaijala</dc:creator>
  <cp:lastModifiedBy>Juha Kulomäki</cp:lastModifiedBy>
  <cp:revision>127</cp:revision>
  <cp:lastPrinted>1601-01-01T00:00:00Z</cp:lastPrinted>
  <dcterms:created xsi:type="dcterms:W3CDTF">2011-09-19T08:05:18Z</dcterms:created>
  <dcterms:modified xsi:type="dcterms:W3CDTF">2019-01-15T09:46:32Z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0x010100FA1D98E2EEF7104D95F8D46A6EC1145C</vt:lpwstr>
  </property>
  <property fmtid="{D5CDD505-2E9C-101B-9397-08002B2CF9AE}" pid="3" name="Asiakirjan kategoria">
    <vt:lpwstr/>
  </property>
  <property fmtid="{D5CDD505-2E9C-101B-9397-08002B2CF9AE}" pid="4" name="me7abafa7e054be8b2494000fef747fa">
    <vt:lpwstr/>
  </property>
</Properties>
</file>